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2" r:id="rId4"/>
  </p:sldMasterIdLst>
  <p:notesMasterIdLst>
    <p:notesMasterId r:id="rId7"/>
  </p:notesMasterIdLst>
  <p:sldIdLst>
    <p:sldId id="256" r:id="rId5"/>
    <p:sldId id="258" r:id="rId6"/>
  </p:sldIdLst>
  <p:sldSz cx="15119350" cy="10691813"/>
  <p:notesSz cx="9875838" cy="14304963"/>
  <p:embeddedFontLst>
    <p:embeddedFont>
      <p:font typeface="Calibri" panose="020F0502020204030204" pitchFamily="34" charset="0"/>
      <p:regular r:id="rId8"/>
      <p:bold r:id="rId9"/>
      <p:italic r:id="rId10"/>
      <p:boldItalic r:id="rId11"/>
    </p:embeddedFont>
    <p:embeddedFont>
      <p:font typeface="Stencil" panose="040409050D0802020404" pitchFamily="82" charset="0"/>
      <p:regular r:id="rId12"/>
    </p:embeddedFont>
  </p:embeddedFontLst>
  <p:defaultTextStyle>
    <a:defPPr>
      <a:defRPr lang="en-US"/>
    </a:defPPr>
    <a:lvl1pPr marL="0" algn="l" defTabSz="457154" rtl="0" eaLnBrk="1" latinLnBrk="0" hangingPunct="1">
      <a:defRPr sz="1800" kern="1200">
        <a:solidFill>
          <a:schemeClr val="tx1"/>
        </a:solidFill>
        <a:latin typeface="+mn-lt"/>
        <a:ea typeface="+mn-ea"/>
        <a:cs typeface="+mn-cs"/>
      </a:defRPr>
    </a:lvl1pPr>
    <a:lvl2pPr marL="457154" algn="l" defTabSz="457154" rtl="0" eaLnBrk="1" latinLnBrk="0" hangingPunct="1">
      <a:defRPr sz="1800" kern="1200">
        <a:solidFill>
          <a:schemeClr val="tx1"/>
        </a:solidFill>
        <a:latin typeface="+mn-lt"/>
        <a:ea typeface="+mn-ea"/>
        <a:cs typeface="+mn-cs"/>
      </a:defRPr>
    </a:lvl2pPr>
    <a:lvl3pPr marL="914309" algn="l" defTabSz="457154" rtl="0" eaLnBrk="1" latinLnBrk="0" hangingPunct="1">
      <a:defRPr sz="1800" kern="1200">
        <a:solidFill>
          <a:schemeClr val="tx1"/>
        </a:solidFill>
        <a:latin typeface="+mn-lt"/>
        <a:ea typeface="+mn-ea"/>
        <a:cs typeface="+mn-cs"/>
      </a:defRPr>
    </a:lvl3pPr>
    <a:lvl4pPr marL="1371463" algn="l" defTabSz="457154" rtl="0" eaLnBrk="1" latinLnBrk="0" hangingPunct="1">
      <a:defRPr sz="1800" kern="1200">
        <a:solidFill>
          <a:schemeClr val="tx1"/>
        </a:solidFill>
        <a:latin typeface="+mn-lt"/>
        <a:ea typeface="+mn-ea"/>
        <a:cs typeface="+mn-cs"/>
      </a:defRPr>
    </a:lvl4pPr>
    <a:lvl5pPr marL="1828617" algn="l" defTabSz="457154" rtl="0" eaLnBrk="1" latinLnBrk="0" hangingPunct="1">
      <a:defRPr sz="1800" kern="1200">
        <a:solidFill>
          <a:schemeClr val="tx1"/>
        </a:solidFill>
        <a:latin typeface="+mn-lt"/>
        <a:ea typeface="+mn-ea"/>
        <a:cs typeface="+mn-cs"/>
      </a:defRPr>
    </a:lvl5pPr>
    <a:lvl6pPr marL="2285771" algn="l" defTabSz="457154" rtl="0" eaLnBrk="1" latinLnBrk="0" hangingPunct="1">
      <a:defRPr sz="1800" kern="1200">
        <a:solidFill>
          <a:schemeClr val="tx1"/>
        </a:solidFill>
        <a:latin typeface="+mn-lt"/>
        <a:ea typeface="+mn-ea"/>
        <a:cs typeface="+mn-cs"/>
      </a:defRPr>
    </a:lvl6pPr>
    <a:lvl7pPr marL="2742926" algn="l" defTabSz="457154" rtl="0" eaLnBrk="1" latinLnBrk="0" hangingPunct="1">
      <a:defRPr sz="1800" kern="1200">
        <a:solidFill>
          <a:schemeClr val="tx1"/>
        </a:solidFill>
        <a:latin typeface="+mn-lt"/>
        <a:ea typeface="+mn-ea"/>
        <a:cs typeface="+mn-cs"/>
      </a:defRPr>
    </a:lvl7pPr>
    <a:lvl8pPr marL="3200080" algn="l" defTabSz="457154" rtl="0" eaLnBrk="1" latinLnBrk="0" hangingPunct="1">
      <a:defRPr sz="1800" kern="1200">
        <a:solidFill>
          <a:schemeClr val="tx1"/>
        </a:solidFill>
        <a:latin typeface="+mn-lt"/>
        <a:ea typeface="+mn-ea"/>
        <a:cs typeface="+mn-cs"/>
      </a:defRPr>
    </a:lvl8pPr>
    <a:lvl9pPr marL="3657234" algn="l" defTabSz="4571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47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7" autoAdjust="0"/>
    <p:restoredTop sz="93478" autoAdjust="0"/>
  </p:normalViewPr>
  <p:slideViewPr>
    <p:cSldViewPr snapToGrid="0">
      <p:cViewPr>
        <p:scale>
          <a:sx n="50" d="100"/>
          <a:sy n="50" d="100"/>
        </p:scale>
        <p:origin x="820" y="-484"/>
      </p:cViewPr>
      <p:guideLst>
        <p:guide orient="horz" pos="3368"/>
        <p:guide pos="473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7"/>
            <a:ext cx="4279531" cy="717734"/>
          </a:xfrm>
          <a:prstGeom prst="rect">
            <a:avLst/>
          </a:prstGeom>
        </p:spPr>
        <p:txBody>
          <a:bodyPr vert="horz" lIns="138018" tIns="69008" rIns="138018" bIns="69008" rtlCol="0"/>
          <a:lstStyle>
            <a:lvl1pPr algn="l">
              <a:defRPr sz="1700"/>
            </a:lvl1pPr>
          </a:lstStyle>
          <a:p>
            <a:endParaRPr lang="en-US"/>
          </a:p>
        </p:txBody>
      </p:sp>
      <p:sp>
        <p:nvSpPr>
          <p:cNvPr id="3" name="Date Placeholder 2"/>
          <p:cNvSpPr>
            <a:spLocks noGrp="1"/>
          </p:cNvSpPr>
          <p:nvPr>
            <p:ph type="dt" idx="1"/>
          </p:nvPr>
        </p:nvSpPr>
        <p:spPr>
          <a:xfrm>
            <a:off x="5594030" y="7"/>
            <a:ext cx="4279531" cy="717734"/>
          </a:xfrm>
          <a:prstGeom prst="rect">
            <a:avLst/>
          </a:prstGeom>
        </p:spPr>
        <p:txBody>
          <a:bodyPr vert="horz" lIns="138018" tIns="69008" rIns="138018" bIns="69008" rtlCol="0"/>
          <a:lstStyle>
            <a:lvl1pPr algn="r">
              <a:defRPr sz="1700"/>
            </a:lvl1pPr>
          </a:lstStyle>
          <a:p>
            <a:fld id="{6C8699CD-C8BD-124B-8FD8-5E56418AF226}" type="datetimeFigureOut">
              <a:rPr lang="en-US" smtClean="0"/>
              <a:t>9/1/2026</a:t>
            </a:fld>
            <a:endParaRPr lang="en-US"/>
          </a:p>
        </p:txBody>
      </p:sp>
      <p:sp>
        <p:nvSpPr>
          <p:cNvPr id="4" name="Slide Image Placeholder 3"/>
          <p:cNvSpPr>
            <a:spLocks noGrp="1" noRot="1" noChangeAspect="1"/>
          </p:cNvSpPr>
          <p:nvPr>
            <p:ph type="sldImg" idx="2"/>
          </p:nvPr>
        </p:nvSpPr>
        <p:spPr>
          <a:xfrm>
            <a:off x="1524000" y="1789113"/>
            <a:ext cx="6827838" cy="4829175"/>
          </a:xfrm>
          <a:prstGeom prst="rect">
            <a:avLst/>
          </a:prstGeom>
          <a:noFill/>
          <a:ln w="12700">
            <a:solidFill>
              <a:prstClr val="black"/>
            </a:solidFill>
          </a:ln>
        </p:spPr>
        <p:txBody>
          <a:bodyPr vert="horz" lIns="138018" tIns="69008" rIns="138018" bIns="69008" rtlCol="0" anchor="ctr"/>
          <a:lstStyle/>
          <a:p>
            <a:endParaRPr lang="en-US"/>
          </a:p>
        </p:txBody>
      </p:sp>
      <p:sp>
        <p:nvSpPr>
          <p:cNvPr id="5" name="Notes Placeholder 4"/>
          <p:cNvSpPr>
            <a:spLocks noGrp="1"/>
          </p:cNvSpPr>
          <p:nvPr>
            <p:ph type="body" sz="quarter" idx="3"/>
          </p:nvPr>
        </p:nvSpPr>
        <p:spPr>
          <a:xfrm>
            <a:off x="987585" y="6884286"/>
            <a:ext cx="7900670" cy="5632579"/>
          </a:xfrm>
          <a:prstGeom prst="rect">
            <a:avLst/>
          </a:prstGeom>
        </p:spPr>
        <p:txBody>
          <a:bodyPr vert="horz" lIns="138018" tIns="69008" rIns="138018" bIns="6900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8" y="13587238"/>
            <a:ext cx="4279531" cy="717731"/>
          </a:xfrm>
          <a:prstGeom prst="rect">
            <a:avLst/>
          </a:prstGeom>
        </p:spPr>
        <p:txBody>
          <a:bodyPr vert="horz" lIns="138018" tIns="69008" rIns="138018" bIns="69008" rtlCol="0" anchor="b"/>
          <a:lstStyle>
            <a:lvl1pPr algn="l">
              <a:defRPr sz="1700"/>
            </a:lvl1pPr>
          </a:lstStyle>
          <a:p>
            <a:endParaRPr lang="en-US"/>
          </a:p>
        </p:txBody>
      </p:sp>
      <p:sp>
        <p:nvSpPr>
          <p:cNvPr id="7" name="Slide Number Placeholder 6"/>
          <p:cNvSpPr>
            <a:spLocks noGrp="1"/>
          </p:cNvSpPr>
          <p:nvPr>
            <p:ph type="sldNum" sz="quarter" idx="5"/>
          </p:nvPr>
        </p:nvSpPr>
        <p:spPr>
          <a:xfrm>
            <a:off x="5594030" y="13587238"/>
            <a:ext cx="4279531" cy="717731"/>
          </a:xfrm>
          <a:prstGeom prst="rect">
            <a:avLst/>
          </a:prstGeom>
        </p:spPr>
        <p:txBody>
          <a:bodyPr vert="horz" lIns="138018" tIns="69008" rIns="138018" bIns="69008" rtlCol="0" anchor="b"/>
          <a:lstStyle>
            <a:lvl1pPr algn="r">
              <a:defRPr sz="1700"/>
            </a:lvl1pPr>
          </a:lstStyle>
          <a:p>
            <a:fld id="{EB9DDCE1-8DE0-4E48-B2CB-193995337A70}" type="slidenum">
              <a:rPr lang="en-US" smtClean="0"/>
              <a:t>‹#›</a:t>
            </a:fld>
            <a:endParaRPr lang="en-US"/>
          </a:p>
        </p:txBody>
      </p:sp>
    </p:spTree>
    <p:extLst>
      <p:ext uri="{BB962C8B-B14F-4D97-AF65-F5344CB8AC3E}">
        <p14:creationId xmlns:p14="http://schemas.microsoft.com/office/powerpoint/2010/main" val="665457343"/>
      </p:ext>
    </p:extLst>
  </p:cSld>
  <p:clrMap bg1="lt1" tx1="dk1" bg2="lt2" tx2="dk2" accent1="accent1" accent2="accent2" accent3="accent3" accent4="accent4" accent5="accent5" accent6="accent6" hlink="hlink" folHlink="folHlink"/>
  <p:notesStyle>
    <a:lvl1pPr marL="0" algn="l" defTabSz="1053375" rtl="0" eaLnBrk="1" latinLnBrk="0" hangingPunct="1">
      <a:defRPr sz="1384" kern="1200">
        <a:solidFill>
          <a:schemeClr val="tx1"/>
        </a:solidFill>
        <a:latin typeface="+mn-lt"/>
        <a:ea typeface="+mn-ea"/>
        <a:cs typeface="+mn-cs"/>
      </a:defRPr>
    </a:lvl1pPr>
    <a:lvl2pPr marL="526687" algn="l" defTabSz="1053375" rtl="0" eaLnBrk="1" latinLnBrk="0" hangingPunct="1">
      <a:defRPr sz="1384" kern="1200">
        <a:solidFill>
          <a:schemeClr val="tx1"/>
        </a:solidFill>
        <a:latin typeface="+mn-lt"/>
        <a:ea typeface="+mn-ea"/>
        <a:cs typeface="+mn-cs"/>
      </a:defRPr>
    </a:lvl2pPr>
    <a:lvl3pPr marL="1053375" algn="l" defTabSz="1053375" rtl="0" eaLnBrk="1" latinLnBrk="0" hangingPunct="1">
      <a:defRPr sz="1384" kern="1200">
        <a:solidFill>
          <a:schemeClr val="tx1"/>
        </a:solidFill>
        <a:latin typeface="+mn-lt"/>
        <a:ea typeface="+mn-ea"/>
        <a:cs typeface="+mn-cs"/>
      </a:defRPr>
    </a:lvl3pPr>
    <a:lvl4pPr marL="1580062" algn="l" defTabSz="1053375" rtl="0" eaLnBrk="1" latinLnBrk="0" hangingPunct="1">
      <a:defRPr sz="1384" kern="1200">
        <a:solidFill>
          <a:schemeClr val="tx1"/>
        </a:solidFill>
        <a:latin typeface="+mn-lt"/>
        <a:ea typeface="+mn-ea"/>
        <a:cs typeface="+mn-cs"/>
      </a:defRPr>
    </a:lvl4pPr>
    <a:lvl5pPr marL="2106749" algn="l" defTabSz="1053375" rtl="0" eaLnBrk="1" latinLnBrk="0" hangingPunct="1">
      <a:defRPr sz="1384" kern="1200">
        <a:solidFill>
          <a:schemeClr val="tx1"/>
        </a:solidFill>
        <a:latin typeface="+mn-lt"/>
        <a:ea typeface="+mn-ea"/>
        <a:cs typeface="+mn-cs"/>
      </a:defRPr>
    </a:lvl5pPr>
    <a:lvl6pPr marL="2633439" algn="l" defTabSz="1053375" rtl="0" eaLnBrk="1" latinLnBrk="0" hangingPunct="1">
      <a:defRPr sz="1384" kern="1200">
        <a:solidFill>
          <a:schemeClr val="tx1"/>
        </a:solidFill>
        <a:latin typeface="+mn-lt"/>
        <a:ea typeface="+mn-ea"/>
        <a:cs typeface="+mn-cs"/>
      </a:defRPr>
    </a:lvl6pPr>
    <a:lvl7pPr marL="3160126" algn="l" defTabSz="1053375" rtl="0" eaLnBrk="1" latinLnBrk="0" hangingPunct="1">
      <a:defRPr sz="1384" kern="1200">
        <a:solidFill>
          <a:schemeClr val="tx1"/>
        </a:solidFill>
        <a:latin typeface="+mn-lt"/>
        <a:ea typeface="+mn-ea"/>
        <a:cs typeface="+mn-cs"/>
      </a:defRPr>
    </a:lvl7pPr>
    <a:lvl8pPr marL="3686813" algn="l" defTabSz="1053375" rtl="0" eaLnBrk="1" latinLnBrk="0" hangingPunct="1">
      <a:defRPr sz="1384" kern="1200">
        <a:solidFill>
          <a:schemeClr val="tx1"/>
        </a:solidFill>
        <a:latin typeface="+mn-lt"/>
        <a:ea typeface="+mn-ea"/>
        <a:cs typeface="+mn-cs"/>
      </a:defRPr>
    </a:lvl8pPr>
    <a:lvl9pPr marL="4213501" algn="l" defTabSz="1053375" rtl="0" eaLnBrk="1" latinLnBrk="0" hangingPunct="1">
      <a:defRPr sz="13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0825" y="1784350"/>
            <a:ext cx="6834188" cy="48339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DDCE1-8DE0-4E48-B2CB-193995337A70}" type="slidenum">
              <a:rPr lang="en-US" smtClean="0"/>
              <a:t>1</a:t>
            </a:fld>
            <a:endParaRPr lang="en-US"/>
          </a:p>
        </p:txBody>
      </p:sp>
    </p:spTree>
    <p:extLst>
      <p:ext uri="{BB962C8B-B14F-4D97-AF65-F5344CB8AC3E}">
        <p14:creationId xmlns:p14="http://schemas.microsoft.com/office/powerpoint/2010/main" val="2659082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D490-8930-C022-F1D5-5E65AB7A0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A7ABF-D833-F438-E493-2E1B455F2800}"/>
              </a:ext>
            </a:extLst>
          </p:cNvPr>
          <p:cNvSpPr>
            <a:spLocks noGrp="1" noRot="1" noChangeAspect="1"/>
          </p:cNvSpPr>
          <p:nvPr>
            <p:ph type="sldImg"/>
          </p:nvPr>
        </p:nvSpPr>
        <p:spPr>
          <a:xfrm>
            <a:off x="1520825" y="1784350"/>
            <a:ext cx="6834188" cy="4833938"/>
          </a:xfrm>
        </p:spPr>
      </p:sp>
      <p:sp>
        <p:nvSpPr>
          <p:cNvPr id="3" name="Notes Placeholder 2">
            <a:extLst>
              <a:ext uri="{FF2B5EF4-FFF2-40B4-BE49-F238E27FC236}">
                <a16:creationId xmlns:a16="http://schemas.microsoft.com/office/drawing/2014/main" id="{C01CB3F5-B9DC-6ADE-CCF0-3D53FA9B5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B385B8-739B-D11B-B7A0-09D6AF5C4522}"/>
              </a:ext>
            </a:extLst>
          </p:cNvPr>
          <p:cNvSpPr>
            <a:spLocks noGrp="1"/>
          </p:cNvSpPr>
          <p:nvPr>
            <p:ph type="sldNum" sz="quarter" idx="5"/>
          </p:nvPr>
        </p:nvSpPr>
        <p:spPr/>
        <p:txBody>
          <a:bodyPr/>
          <a:lstStyle/>
          <a:p>
            <a:fld id="{EB9DDCE1-8DE0-4E48-B2CB-193995337A70}" type="slidenum">
              <a:rPr lang="en-US" smtClean="0"/>
              <a:t>2</a:t>
            </a:fld>
            <a:endParaRPr lang="en-US"/>
          </a:p>
        </p:txBody>
      </p:sp>
    </p:spTree>
    <p:extLst>
      <p:ext uri="{BB962C8B-B14F-4D97-AF65-F5344CB8AC3E}">
        <p14:creationId xmlns:p14="http://schemas.microsoft.com/office/powerpoint/2010/main" val="3963137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39B8C7-44D1-FE3D-B7FD-5397CADDE3DD}"/>
              </a:ext>
            </a:extLst>
          </p:cNvPr>
          <p:cNvSpPr/>
          <p:nvPr userDrawn="1"/>
        </p:nvSpPr>
        <p:spPr>
          <a:xfrm>
            <a:off x="2" y="1344987"/>
            <a:ext cx="15119350" cy="9346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38746960"/>
      </p:ext>
    </p:extLst>
  </p:cSld>
  <p:clrMapOvr>
    <a:masterClrMapping/>
  </p:clrMapOvr>
  <p:extLst>
    <p:ext uri="{DCECCB84-F9BA-43D5-87BE-67443E8EF086}">
      <p15:sldGuideLst xmlns:p15="http://schemas.microsoft.com/office/powerpoint/2012/main">
        <p15:guide id="1" orient="horz" pos="3367" userDrawn="1">
          <p15:clr>
            <a:srgbClr val="FBAE40"/>
          </p15:clr>
        </p15:guide>
        <p15:guide id="2" pos="4762"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picture containing rectangle&#10;&#10;Description automatically generated">
            <a:extLst>
              <a:ext uri="{FF2B5EF4-FFF2-40B4-BE49-F238E27FC236}">
                <a16:creationId xmlns:a16="http://schemas.microsoft.com/office/drawing/2014/main" id="{99346771-5C0C-D690-A000-7E0C3DFB6A2B}"/>
              </a:ext>
            </a:extLst>
          </p:cNvPr>
          <p:cNvPicPr>
            <a:picLocks noChangeAspect="1"/>
          </p:cNvPicPr>
          <p:nvPr userDrawn="1"/>
        </p:nvPicPr>
        <p:blipFill>
          <a:blip r:embed="rId3"/>
          <a:stretch>
            <a:fillRect/>
          </a:stretch>
        </p:blipFill>
        <p:spPr>
          <a:xfrm>
            <a:off x="346" y="0"/>
            <a:ext cx="7559330" cy="10690375"/>
          </a:xfrm>
          <a:prstGeom prst="rect">
            <a:avLst/>
          </a:prstGeom>
        </p:spPr>
      </p:pic>
      <p:pic>
        <p:nvPicPr>
          <p:cNvPr id="4" name="Picture 3" descr="A picture containing rectangle&#10;&#10;Description automatically generated">
            <a:extLst>
              <a:ext uri="{FF2B5EF4-FFF2-40B4-BE49-F238E27FC236}">
                <a16:creationId xmlns:a16="http://schemas.microsoft.com/office/drawing/2014/main" id="{905B10BF-3A6E-C24D-1880-D11B74F13E9B}"/>
              </a:ext>
            </a:extLst>
          </p:cNvPr>
          <p:cNvPicPr>
            <a:picLocks noChangeAspect="1"/>
          </p:cNvPicPr>
          <p:nvPr userDrawn="1"/>
        </p:nvPicPr>
        <p:blipFill>
          <a:blip r:embed="rId3"/>
          <a:stretch>
            <a:fillRect/>
          </a:stretch>
        </p:blipFill>
        <p:spPr>
          <a:xfrm>
            <a:off x="7554085" y="0"/>
            <a:ext cx="7559330" cy="10690375"/>
          </a:xfrm>
          <a:prstGeom prst="rect">
            <a:avLst/>
          </a:prstGeom>
        </p:spPr>
      </p:pic>
      <p:sp>
        <p:nvSpPr>
          <p:cNvPr id="15" name="TextBox 14">
            <a:extLst>
              <a:ext uri="{FF2B5EF4-FFF2-40B4-BE49-F238E27FC236}">
                <a16:creationId xmlns:a16="http://schemas.microsoft.com/office/drawing/2014/main" id="{3EDF4658-EB2F-CEF2-0EFE-57A706C30DD9}"/>
              </a:ext>
            </a:extLst>
          </p:cNvPr>
          <p:cNvSpPr txBox="1"/>
          <p:nvPr userDrawn="1"/>
        </p:nvSpPr>
        <p:spPr>
          <a:xfrm>
            <a:off x="1822928" y="8355746"/>
            <a:ext cx="13994460" cy="138499"/>
          </a:xfrm>
          <a:prstGeom prst="rect">
            <a:avLst/>
          </a:prstGeom>
          <a:noFill/>
        </p:spPr>
        <p:txBody>
          <a:bodyPr wrap="square">
            <a:spAutoFit/>
          </a:bodyPr>
          <a:lstStyle/>
          <a:p>
            <a:pPr algn="ctr"/>
            <a:r>
              <a:rPr lang="en-US"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Depot will take all reasonable efforts to accommodate guests’ dietary requirements, however we cannot guarantee that any menu item will be allergen free due to potential cross contamination in our kitchens or from our suppliers. If you have any dietary requirements or allergies,</a:t>
            </a:r>
            <a:r>
              <a:rPr lang="en-NZ"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 </a:t>
            </a:r>
            <a:r>
              <a:rPr lang="en-US"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please inform one of our team members prior to ordering. Please do not be offended if our team determines we’re unable to serve you safely.</a:t>
            </a:r>
            <a:endParaRPr lang="en-NZ" sz="300" b="0"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endParaRPr>
          </a:p>
        </p:txBody>
      </p:sp>
    </p:spTree>
    <p:extLst>
      <p:ext uri="{BB962C8B-B14F-4D97-AF65-F5344CB8AC3E}">
        <p14:creationId xmlns:p14="http://schemas.microsoft.com/office/powerpoint/2010/main" val="3058580635"/>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534659" rtl="0" eaLnBrk="1" latinLnBrk="0" hangingPunct="1">
        <a:lnSpc>
          <a:spcPct val="90000"/>
        </a:lnSpc>
        <a:spcBef>
          <a:spcPct val="0"/>
        </a:spcBef>
        <a:buNone/>
        <a:defRPr sz="2573" kern="1200">
          <a:solidFill>
            <a:schemeClr val="tx1"/>
          </a:solidFill>
          <a:latin typeface="+mj-lt"/>
          <a:ea typeface="+mj-ea"/>
          <a:cs typeface="+mj-cs"/>
        </a:defRPr>
      </a:lvl1pPr>
    </p:titleStyle>
    <p:bodyStyle>
      <a:lvl1pPr marL="133665" indent="-133665" algn="l" defTabSz="534659" rtl="0" eaLnBrk="1" latinLnBrk="0" hangingPunct="1">
        <a:lnSpc>
          <a:spcPct val="90000"/>
        </a:lnSpc>
        <a:spcBef>
          <a:spcPts val="585"/>
        </a:spcBef>
        <a:buFont typeface="Arial" panose="020B0604020202020204" pitchFamily="34" charset="0"/>
        <a:buChar char="•"/>
        <a:defRPr sz="1637" kern="1200">
          <a:solidFill>
            <a:schemeClr val="tx1"/>
          </a:solidFill>
          <a:latin typeface="+mn-lt"/>
          <a:ea typeface="+mn-ea"/>
          <a:cs typeface="+mn-cs"/>
        </a:defRPr>
      </a:lvl1pPr>
      <a:lvl2pPr marL="400994" indent="-133665" algn="l" defTabSz="534659" rtl="0" eaLnBrk="1" latinLnBrk="0" hangingPunct="1">
        <a:lnSpc>
          <a:spcPct val="90000"/>
        </a:lnSpc>
        <a:spcBef>
          <a:spcPts val="293"/>
        </a:spcBef>
        <a:buFont typeface="Arial" panose="020B0604020202020204" pitchFamily="34" charset="0"/>
        <a:buChar char="•"/>
        <a:defRPr sz="1403" kern="1200">
          <a:solidFill>
            <a:schemeClr val="tx1"/>
          </a:solidFill>
          <a:latin typeface="+mn-lt"/>
          <a:ea typeface="+mn-ea"/>
          <a:cs typeface="+mn-cs"/>
        </a:defRPr>
      </a:lvl2pPr>
      <a:lvl3pPr marL="668323" indent="-133665" algn="l" defTabSz="534659" rtl="0" eaLnBrk="1" latinLnBrk="0" hangingPunct="1">
        <a:lnSpc>
          <a:spcPct val="90000"/>
        </a:lnSpc>
        <a:spcBef>
          <a:spcPts val="293"/>
        </a:spcBef>
        <a:buFont typeface="Arial" panose="020B0604020202020204" pitchFamily="34" charset="0"/>
        <a:buChar char="•"/>
        <a:defRPr sz="1170" kern="1200">
          <a:solidFill>
            <a:schemeClr val="tx1"/>
          </a:solidFill>
          <a:latin typeface="+mn-lt"/>
          <a:ea typeface="+mn-ea"/>
          <a:cs typeface="+mn-cs"/>
        </a:defRPr>
      </a:lvl3pPr>
      <a:lvl4pPr marL="93565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4pPr>
      <a:lvl5pPr marL="120298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5pPr>
      <a:lvl6pPr marL="1470313"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6pPr>
      <a:lvl7pPr marL="173764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7pPr>
      <a:lvl8pPr marL="200497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8pPr>
      <a:lvl9pPr marL="2272301" indent="-133665" algn="l" defTabSz="534659" rtl="0" eaLnBrk="1" latinLnBrk="0" hangingPunct="1">
        <a:lnSpc>
          <a:spcPct val="90000"/>
        </a:lnSpc>
        <a:spcBef>
          <a:spcPts val="293"/>
        </a:spcBef>
        <a:buFont typeface="Arial" panose="020B0604020202020204" pitchFamily="34" charset="0"/>
        <a:buChar char="•"/>
        <a:defRPr sz="1053" kern="1200">
          <a:solidFill>
            <a:schemeClr val="tx1"/>
          </a:solidFill>
          <a:latin typeface="+mn-lt"/>
          <a:ea typeface="+mn-ea"/>
          <a:cs typeface="+mn-cs"/>
        </a:defRPr>
      </a:lvl9pPr>
    </p:bodyStyle>
    <p:otherStyle>
      <a:defPPr>
        <a:defRPr lang="en-US"/>
      </a:defPPr>
      <a:lvl1pPr marL="0" algn="l" defTabSz="534659" rtl="0" eaLnBrk="1" latinLnBrk="0" hangingPunct="1">
        <a:defRPr sz="1053" kern="1200">
          <a:solidFill>
            <a:schemeClr val="tx1"/>
          </a:solidFill>
          <a:latin typeface="+mn-lt"/>
          <a:ea typeface="+mn-ea"/>
          <a:cs typeface="+mn-cs"/>
        </a:defRPr>
      </a:lvl1pPr>
      <a:lvl2pPr marL="267330" algn="l" defTabSz="534659" rtl="0" eaLnBrk="1" latinLnBrk="0" hangingPunct="1">
        <a:defRPr sz="1053" kern="1200">
          <a:solidFill>
            <a:schemeClr val="tx1"/>
          </a:solidFill>
          <a:latin typeface="+mn-lt"/>
          <a:ea typeface="+mn-ea"/>
          <a:cs typeface="+mn-cs"/>
        </a:defRPr>
      </a:lvl2pPr>
      <a:lvl3pPr marL="534659" algn="l" defTabSz="534659" rtl="0" eaLnBrk="1" latinLnBrk="0" hangingPunct="1">
        <a:defRPr sz="1053" kern="1200">
          <a:solidFill>
            <a:schemeClr val="tx1"/>
          </a:solidFill>
          <a:latin typeface="+mn-lt"/>
          <a:ea typeface="+mn-ea"/>
          <a:cs typeface="+mn-cs"/>
        </a:defRPr>
      </a:lvl3pPr>
      <a:lvl4pPr marL="801988" algn="l" defTabSz="534659" rtl="0" eaLnBrk="1" latinLnBrk="0" hangingPunct="1">
        <a:defRPr sz="1053" kern="1200">
          <a:solidFill>
            <a:schemeClr val="tx1"/>
          </a:solidFill>
          <a:latin typeface="+mn-lt"/>
          <a:ea typeface="+mn-ea"/>
          <a:cs typeface="+mn-cs"/>
        </a:defRPr>
      </a:lvl4pPr>
      <a:lvl5pPr marL="1069318" algn="l" defTabSz="534659" rtl="0" eaLnBrk="1" latinLnBrk="0" hangingPunct="1">
        <a:defRPr sz="1053" kern="1200">
          <a:solidFill>
            <a:schemeClr val="tx1"/>
          </a:solidFill>
          <a:latin typeface="+mn-lt"/>
          <a:ea typeface="+mn-ea"/>
          <a:cs typeface="+mn-cs"/>
        </a:defRPr>
      </a:lvl5pPr>
      <a:lvl6pPr marL="1336648" algn="l" defTabSz="534659" rtl="0" eaLnBrk="1" latinLnBrk="0" hangingPunct="1">
        <a:defRPr sz="1053" kern="1200">
          <a:solidFill>
            <a:schemeClr val="tx1"/>
          </a:solidFill>
          <a:latin typeface="+mn-lt"/>
          <a:ea typeface="+mn-ea"/>
          <a:cs typeface="+mn-cs"/>
        </a:defRPr>
      </a:lvl6pPr>
      <a:lvl7pPr marL="1603978" algn="l" defTabSz="534659" rtl="0" eaLnBrk="1" latinLnBrk="0" hangingPunct="1">
        <a:defRPr sz="1053" kern="1200">
          <a:solidFill>
            <a:schemeClr val="tx1"/>
          </a:solidFill>
          <a:latin typeface="+mn-lt"/>
          <a:ea typeface="+mn-ea"/>
          <a:cs typeface="+mn-cs"/>
        </a:defRPr>
      </a:lvl7pPr>
      <a:lvl8pPr marL="1871306" algn="l" defTabSz="534659" rtl="0" eaLnBrk="1" latinLnBrk="0" hangingPunct="1">
        <a:defRPr sz="1053" kern="1200">
          <a:solidFill>
            <a:schemeClr val="tx1"/>
          </a:solidFill>
          <a:latin typeface="+mn-lt"/>
          <a:ea typeface="+mn-ea"/>
          <a:cs typeface="+mn-cs"/>
        </a:defRPr>
      </a:lvl8pPr>
      <a:lvl9pPr marL="2138636" algn="l" defTabSz="534659" rtl="0" eaLnBrk="1" latinLnBrk="0" hangingPunct="1">
        <a:defRPr sz="10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 name="Table 51">
            <a:extLst>
              <a:ext uri="{FF2B5EF4-FFF2-40B4-BE49-F238E27FC236}">
                <a16:creationId xmlns:a16="http://schemas.microsoft.com/office/drawing/2014/main" id="{F3DDDEC1-3192-62AA-19B6-72C7EB4FDE14}"/>
              </a:ext>
            </a:extLst>
          </p:cNvPr>
          <p:cNvGraphicFramePr>
            <a:graphicFrameLocks noGrp="1"/>
          </p:cNvGraphicFramePr>
          <p:nvPr>
            <p:extLst>
              <p:ext uri="{D42A27DB-BD31-4B8C-83A1-F6EECF244321}">
                <p14:modId xmlns:p14="http://schemas.microsoft.com/office/powerpoint/2010/main" val="4162481089"/>
              </p:ext>
            </p:extLst>
          </p:nvPr>
        </p:nvGraphicFramePr>
        <p:xfrm>
          <a:off x="7902695" y="4003058"/>
          <a:ext cx="3495553" cy="2119419"/>
        </p:xfrm>
        <a:graphic>
          <a:graphicData uri="http://schemas.openxmlformats.org/drawingml/2006/table">
            <a:tbl>
              <a:tblPr firstRow="1" bandRow="1">
                <a:tableStyleId>{5C22544A-7EE6-4342-B048-85BDC9FD1C3A}</a:tableStyleId>
              </a:tblPr>
              <a:tblGrid>
                <a:gridCol w="1778341">
                  <a:extLst>
                    <a:ext uri="{9D8B030D-6E8A-4147-A177-3AD203B41FA5}">
                      <a16:colId xmlns:a16="http://schemas.microsoft.com/office/drawing/2014/main" val="2532078027"/>
                    </a:ext>
                  </a:extLst>
                </a:gridCol>
                <a:gridCol w="1717212">
                  <a:extLst>
                    <a:ext uri="{9D8B030D-6E8A-4147-A177-3AD203B41FA5}">
                      <a16:colId xmlns:a16="http://schemas.microsoft.com/office/drawing/2014/main" val="3869222192"/>
                    </a:ext>
                  </a:extLst>
                </a:gridCol>
              </a:tblGrid>
              <a:tr h="422434">
                <a:tc gridSpan="2">
                  <a:txBody>
                    <a:bodyPr/>
                    <a:lstStyle/>
                    <a:p>
                      <a:r>
                        <a:rPr lang="en-NZ" sz="1400" b="1" u="none" dirty="0">
                          <a:solidFill>
                            <a:schemeClr val="tx1"/>
                          </a:solidFill>
                          <a:uFill>
                            <a:solidFill>
                              <a:srgbClr val="000000"/>
                            </a:solidFill>
                          </a:uFill>
                          <a:cs typeface="Courier New"/>
                        </a:rPr>
                        <a:t>Good Joe Coffee </a:t>
                      </a:r>
                      <a:r>
                        <a:rPr lang="en-NZ" sz="1200" b="1" i="1" u="none" dirty="0">
                          <a:solidFill>
                            <a:schemeClr val="tx1"/>
                          </a:solidFill>
                          <a:uFill>
                            <a:solidFill>
                              <a:srgbClr val="000000"/>
                            </a:solidFill>
                          </a:uFill>
                          <a:cs typeface="Courier New"/>
                        </a:rPr>
                        <a:t>West Coast Roast</a:t>
                      </a:r>
                      <a:endParaRPr lang="en-US" sz="12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7494275"/>
                  </a:ext>
                </a:extLst>
              </a:tr>
              <a:tr h="334747">
                <a:tc>
                  <a:txBody>
                    <a:bodyPr/>
                    <a:lstStyle/>
                    <a:p>
                      <a:pPr marL="0" marR="0" lvl="0" indent="0" algn="l" defTabSz="534604" rtl="0" eaLnBrk="1" fontAlgn="auto" latinLnBrk="0" hangingPunct="1">
                        <a:lnSpc>
                          <a:spcPct val="150000"/>
                        </a:lnSpc>
                        <a:spcBef>
                          <a:spcPts val="0"/>
                        </a:spcBef>
                        <a:spcAft>
                          <a:spcPts val="0"/>
                        </a:spcAft>
                        <a:buClrTx/>
                        <a:buSzTx/>
                        <a:buFontTx/>
                        <a:buNone/>
                        <a:tabLst/>
                        <a:defRPr/>
                      </a:pPr>
                      <a:r>
                        <a:rPr lang="en-NZ" sz="1000" b="1" spc="-30" dirty="0">
                          <a:cs typeface="Courier New"/>
                        </a:rPr>
                        <a:t>                 S   L</a:t>
                      </a:r>
                    </a:p>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Flat White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NZ" sz="1000" b="1" spc="-30" dirty="0">
                          <a:cs typeface="Courier New"/>
                        </a:rPr>
                        <a:t>  Piccolo          5</a:t>
                      </a:r>
                      <a:endParaRPr lang="en-US" sz="1000" b="1" dirty="0"/>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598713"/>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Latte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Short Black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807820"/>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Cappuccino </a:t>
                      </a:r>
                      <a:r>
                        <a:rPr lang="en-NZ" sz="1000" b="1" spc="-30" dirty="0">
                          <a:solidFill>
                            <a:schemeClr val="tx1"/>
                          </a:solidFill>
                          <a:cs typeface="Courier New"/>
                        </a:rPr>
                        <a:t>      </a:t>
                      </a:r>
                      <a:r>
                        <a:rPr lang="en-NZ" sz="1000" b="1" spc="-30" dirty="0">
                          <a:cs typeface="Courier New"/>
                        </a:rPr>
                        <a:t>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Long Black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958247"/>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Mocha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Americano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1954427"/>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30" dirty="0">
                          <a:cs typeface="Courier New"/>
                        </a:rPr>
                        <a:t>Hot Chocolate    6 / 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Short Mac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9375066"/>
                  </a:ext>
                </a:extLst>
              </a:tr>
              <a:tr h="246052">
                <a:tc>
                  <a:txBody>
                    <a:bodyPr/>
                    <a:lstStyle/>
                    <a:p>
                      <a:pPr marL="0" marR="0" lvl="0" indent="0" algn="l" defTabSz="534604" rtl="0" eaLnBrk="1" fontAlgn="auto" latinLnBrk="0" hangingPunct="1">
                        <a:lnSpc>
                          <a:spcPct val="175000"/>
                        </a:lnSpc>
                        <a:spcBef>
                          <a:spcPts val="0"/>
                        </a:spcBef>
                        <a:spcAft>
                          <a:spcPts val="0"/>
                        </a:spcAft>
                        <a:buClrTx/>
                        <a:buSzTx/>
                        <a:buFontTx/>
                        <a:buNone/>
                        <a:tabLst/>
                        <a:defRPr/>
                      </a:pPr>
                      <a:r>
                        <a:rPr lang="en-NZ" sz="1000" b="1" spc="-25" dirty="0">
                          <a:cs typeface="Courier New"/>
                        </a:rPr>
                        <a:t>Chai Latte     5.5 / 6</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75000"/>
                        </a:lnSpc>
                      </a:pPr>
                      <a:r>
                        <a:rPr lang="en-US" sz="1000" b="1" dirty="0"/>
                        <a:t>  Long Mac        5</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13359"/>
                  </a:ext>
                </a:extLst>
              </a:tr>
            </a:tbl>
          </a:graphicData>
        </a:graphic>
      </p:graphicFrame>
      <p:sp>
        <p:nvSpPr>
          <p:cNvPr id="3" name="TextBox 2">
            <a:extLst>
              <a:ext uri="{FF2B5EF4-FFF2-40B4-BE49-F238E27FC236}">
                <a16:creationId xmlns:a16="http://schemas.microsoft.com/office/drawing/2014/main" id="{BBC35779-2A96-0A2A-59C7-025CE85D5F84}"/>
              </a:ext>
            </a:extLst>
          </p:cNvPr>
          <p:cNvSpPr txBox="1"/>
          <p:nvPr/>
        </p:nvSpPr>
        <p:spPr>
          <a:xfrm>
            <a:off x="810241" y="214858"/>
            <a:ext cx="5676852" cy="1323439"/>
          </a:xfrm>
          <a:prstGeom prst="rect">
            <a:avLst/>
          </a:prstGeom>
          <a:noFill/>
        </p:spPr>
        <p:txBody>
          <a:bodyPr wrap="square" lIns="72000" rtlCol="0">
            <a:spAutoFit/>
          </a:bodyPr>
          <a:lstStyle/>
          <a:p>
            <a:r>
              <a:rPr lang="en-US" sz="8000" dirty="0">
                <a:latin typeface="Stencil" pitchFamily="82" charset="77"/>
              </a:rPr>
              <a:t>A COLD ONE</a:t>
            </a:r>
          </a:p>
        </p:txBody>
      </p:sp>
      <p:sp>
        <p:nvSpPr>
          <p:cNvPr id="5" name="object 25">
            <a:extLst>
              <a:ext uri="{FF2B5EF4-FFF2-40B4-BE49-F238E27FC236}">
                <a16:creationId xmlns:a16="http://schemas.microsoft.com/office/drawing/2014/main" id="{3D323C85-0B80-E7FD-B62E-7164560E55AC}"/>
              </a:ext>
            </a:extLst>
          </p:cNvPr>
          <p:cNvSpPr txBox="1"/>
          <p:nvPr/>
        </p:nvSpPr>
        <p:spPr>
          <a:xfrm>
            <a:off x="838588" y="1648345"/>
            <a:ext cx="6660668" cy="765594"/>
          </a:xfrm>
          <a:prstGeom prst="rect">
            <a:avLst/>
          </a:prstGeom>
        </p:spPr>
        <p:txBody>
          <a:bodyPr vert="horz" wrap="square" lIns="72000" tIns="11430" rIns="72000" bIns="0" rtlCol="0">
            <a:spAutoFit/>
          </a:bodyPr>
          <a:lstStyle/>
          <a:p>
            <a:pPr marL="12701">
              <a:spcBef>
                <a:spcPts val="90"/>
              </a:spcBef>
              <a:tabLst>
                <a:tab pos="3000048" algn="l"/>
              </a:tabLst>
            </a:pPr>
            <a:r>
              <a:rPr sz="1400" b="1" u="sng" dirty="0">
                <a:uFill>
                  <a:solidFill>
                    <a:srgbClr val="000000"/>
                  </a:solidFill>
                </a:uFill>
                <a:latin typeface="Courier New"/>
                <a:cs typeface="Courier New"/>
              </a:rPr>
              <a:t>Tap</a:t>
            </a:r>
            <a:r>
              <a:rPr sz="1400" b="1" u="sng" spc="-30" dirty="0">
                <a:uFill>
                  <a:solidFill>
                    <a:srgbClr val="000000"/>
                  </a:solidFill>
                </a:uFill>
                <a:latin typeface="Courier New"/>
                <a:cs typeface="Courier New"/>
              </a:rPr>
              <a:t> </a:t>
            </a:r>
            <a:r>
              <a:rPr sz="1400" b="1" u="sng" spc="-20" dirty="0">
                <a:uFill>
                  <a:solidFill>
                    <a:srgbClr val="000000"/>
                  </a:solidFill>
                </a:uFill>
                <a:latin typeface="Courier New"/>
                <a:cs typeface="Courier New"/>
              </a:rPr>
              <a:t>Beer</a:t>
            </a:r>
            <a:r>
              <a:rPr sz="1400" b="1" u="sng" dirty="0">
                <a:uFill>
                  <a:solidFill>
                    <a:srgbClr val="000000"/>
                  </a:solidFill>
                </a:uFill>
                <a:latin typeface="Courier New"/>
                <a:cs typeface="Courier New"/>
              </a:rPr>
              <a:t>	</a:t>
            </a:r>
            <a:r>
              <a:rPr lang="en-US" sz="1400" b="1" u="sng" dirty="0">
                <a:uFill>
                  <a:solidFill>
                    <a:srgbClr val="000000"/>
                  </a:solidFill>
                </a:uFill>
                <a:latin typeface="Courier New"/>
                <a:cs typeface="Courier New"/>
              </a:rPr>
              <a:t>			  </a:t>
            </a:r>
            <a:r>
              <a:rPr sz="1400" b="1" u="sng" spc="-15" dirty="0">
                <a:uFill>
                  <a:solidFill>
                    <a:srgbClr val="000000"/>
                  </a:solidFill>
                </a:uFill>
                <a:latin typeface="Courier New"/>
                <a:cs typeface="Courier New"/>
              </a:rPr>
              <a:t>330ml/600ml/1.2L</a:t>
            </a:r>
            <a:endParaRPr sz="1400" dirty="0">
              <a:latin typeface="Courier New"/>
              <a:cs typeface="Courier New"/>
            </a:endParaRPr>
          </a:p>
          <a:p>
            <a:pPr>
              <a:spcBef>
                <a:spcPts val="600"/>
              </a:spcBef>
              <a:spcAft>
                <a:spcPts val="600"/>
              </a:spcAft>
              <a:tabLst>
                <a:tab pos="3558906" algn="l"/>
              </a:tabLst>
            </a:pPr>
            <a:r>
              <a:rPr sz="1000" b="1" spc="-30" dirty="0">
                <a:latin typeface="Courier New"/>
                <a:cs typeface="Courier New"/>
              </a:rPr>
              <a:t>Hallertau</a:t>
            </a:r>
            <a:r>
              <a:rPr sz="1000" b="1" spc="-105" dirty="0">
                <a:latin typeface="Courier New"/>
                <a:cs typeface="Courier New"/>
              </a:rPr>
              <a:t> </a:t>
            </a:r>
            <a:r>
              <a:rPr sz="1000" b="1" dirty="0">
                <a:latin typeface="Courier New"/>
                <a:cs typeface="Courier New"/>
              </a:rPr>
              <a:t>09</a:t>
            </a:r>
            <a:r>
              <a:rPr sz="1000" b="1" spc="-100" dirty="0">
                <a:latin typeface="Courier New"/>
                <a:cs typeface="Courier New"/>
              </a:rPr>
              <a:t> </a:t>
            </a:r>
            <a:r>
              <a:rPr lang="en-NZ" sz="1000" b="1" spc="-100" dirty="0">
                <a:latin typeface="Courier New"/>
                <a:cs typeface="Courier New"/>
              </a:rPr>
              <a:t>Lager </a:t>
            </a:r>
            <a:r>
              <a:rPr sz="1000" b="1" spc="-20" dirty="0">
                <a:latin typeface="Courier New"/>
                <a:cs typeface="Courier New"/>
              </a:rPr>
              <a:t>‘Beer</a:t>
            </a:r>
            <a:r>
              <a:rPr sz="1000" b="1" spc="-100" dirty="0">
                <a:latin typeface="Courier New"/>
                <a:cs typeface="Courier New"/>
              </a:rPr>
              <a:t> </a:t>
            </a:r>
            <a:r>
              <a:rPr sz="1000" b="1" dirty="0">
                <a:latin typeface="Courier New"/>
                <a:cs typeface="Courier New"/>
              </a:rPr>
              <a:t>of</a:t>
            </a:r>
            <a:r>
              <a:rPr sz="1000" b="1" spc="-100" dirty="0">
                <a:latin typeface="Courier New"/>
                <a:cs typeface="Courier New"/>
              </a:rPr>
              <a:t> </a:t>
            </a:r>
            <a:r>
              <a:rPr sz="1000" b="1" spc="-35" dirty="0">
                <a:latin typeface="Courier New"/>
                <a:cs typeface="Courier New"/>
              </a:rPr>
              <a:t>Auckland’4.8%,</a:t>
            </a:r>
            <a:r>
              <a:rPr sz="1000" b="1" spc="-105" dirty="0">
                <a:latin typeface="Courier New"/>
                <a:cs typeface="Courier New"/>
              </a:rPr>
              <a:t> </a:t>
            </a:r>
            <a:r>
              <a:rPr sz="1000" b="1" i="1" spc="-10" dirty="0">
                <a:latin typeface="Courier New"/>
                <a:cs typeface="Courier New"/>
              </a:rPr>
              <a:t>Riverhead</a:t>
            </a:r>
            <a:r>
              <a:rPr sz="1000" b="1" i="1" dirty="0">
                <a:latin typeface="Courier New"/>
                <a:cs typeface="Courier New"/>
              </a:rPr>
              <a:t>	</a:t>
            </a:r>
            <a:r>
              <a:rPr lang="en-US" sz="1000" b="1" i="1" dirty="0">
                <a:latin typeface="Courier New"/>
                <a:cs typeface="Courier New"/>
              </a:rPr>
              <a:t>	    </a:t>
            </a:r>
            <a:r>
              <a:rPr sz="1000" b="1" dirty="0">
                <a:latin typeface="Courier New"/>
                <a:cs typeface="Courier New"/>
              </a:rPr>
              <a:t>13</a:t>
            </a:r>
            <a:r>
              <a:rPr lang="en-NZ" sz="1000" b="1" dirty="0">
                <a:latin typeface="Courier New"/>
                <a:cs typeface="Courier New"/>
              </a:rPr>
              <a:t>.5</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dirty="0">
                <a:latin typeface="Courier New"/>
                <a:cs typeface="Courier New"/>
              </a:rPr>
              <a:t>22</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spc="-25" dirty="0">
                <a:latin typeface="Courier New"/>
                <a:cs typeface="Courier New"/>
              </a:rPr>
              <a:t>4</a:t>
            </a:r>
            <a:r>
              <a:rPr lang="en-NZ" sz="1000" b="1" spc="-25" dirty="0">
                <a:latin typeface="Courier New"/>
                <a:cs typeface="Courier New"/>
              </a:rPr>
              <a:t>2</a:t>
            </a:r>
            <a:endParaRPr sz="1000" dirty="0">
              <a:latin typeface="Courier New"/>
              <a:cs typeface="Courier New"/>
            </a:endParaRPr>
          </a:p>
          <a:p>
            <a:pPr marL="12701">
              <a:spcBef>
                <a:spcPts val="600"/>
              </a:spcBef>
              <a:spcAft>
                <a:spcPts val="600"/>
              </a:spcAft>
              <a:tabLst>
                <a:tab pos="3558906" algn="l"/>
              </a:tabLst>
            </a:pPr>
            <a:r>
              <a:rPr sz="1000" b="1" spc="-30" dirty="0">
                <a:latin typeface="Courier New"/>
                <a:cs typeface="Courier New"/>
              </a:rPr>
              <a:t>Sawmill</a:t>
            </a:r>
            <a:r>
              <a:rPr sz="1000" b="1" spc="-95" dirty="0">
                <a:latin typeface="Courier New"/>
                <a:cs typeface="Courier New"/>
              </a:rPr>
              <a:t> </a:t>
            </a:r>
            <a:r>
              <a:rPr sz="1000" b="1" spc="-30" dirty="0">
                <a:latin typeface="Courier New"/>
                <a:cs typeface="Courier New"/>
              </a:rPr>
              <a:t>Pilsner,</a:t>
            </a:r>
            <a:r>
              <a:rPr sz="1000" b="1" spc="-90" dirty="0">
                <a:latin typeface="Courier New"/>
                <a:cs typeface="Courier New"/>
              </a:rPr>
              <a:t> </a:t>
            </a:r>
            <a:r>
              <a:rPr sz="1000" b="1" i="1" spc="-30" dirty="0">
                <a:latin typeface="Courier New"/>
                <a:cs typeface="Courier New"/>
              </a:rPr>
              <a:t>Matakana</a:t>
            </a:r>
            <a:r>
              <a:rPr sz="1000" b="1" i="1" spc="-90" dirty="0">
                <a:latin typeface="Courier New"/>
                <a:cs typeface="Courier New"/>
              </a:rPr>
              <a:t> </a:t>
            </a:r>
            <a:r>
              <a:rPr sz="1000" b="1" spc="-20" dirty="0">
                <a:latin typeface="Courier New"/>
                <a:cs typeface="Courier New"/>
              </a:rPr>
              <a:t>4.8%</a:t>
            </a:r>
            <a:r>
              <a:rPr sz="1000" b="1" dirty="0">
                <a:latin typeface="Courier New"/>
                <a:cs typeface="Courier New"/>
              </a:rPr>
              <a:t>	</a:t>
            </a:r>
            <a:r>
              <a:rPr lang="en-US" sz="1000" b="1" dirty="0">
                <a:latin typeface="Courier New"/>
                <a:cs typeface="Courier New"/>
              </a:rPr>
              <a:t>			    </a:t>
            </a:r>
            <a:r>
              <a:rPr sz="1000" b="1" dirty="0">
                <a:latin typeface="Courier New"/>
                <a:cs typeface="Courier New"/>
              </a:rPr>
              <a:t>13</a:t>
            </a:r>
            <a:r>
              <a:rPr lang="en-NZ" sz="1000" b="1" dirty="0">
                <a:latin typeface="Courier New"/>
                <a:cs typeface="Courier New"/>
              </a:rPr>
              <a:t>.5</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dirty="0">
                <a:latin typeface="Courier New"/>
                <a:cs typeface="Courier New"/>
              </a:rPr>
              <a:t>22</a:t>
            </a:r>
            <a:r>
              <a:rPr sz="1000" b="1" spc="-90" dirty="0">
                <a:latin typeface="Courier New"/>
                <a:cs typeface="Courier New"/>
              </a:rPr>
              <a:t> </a:t>
            </a:r>
            <a:r>
              <a:rPr sz="1000" b="1" dirty="0">
                <a:latin typeface="Courier New"/>
                <a:cs typeface="Courier New"/>
              </a:rPr>
              <a:t>/</a:t>
            </a:r>
            <a:r>
              <a:rPr sz="1000" b="1" spc="-85" dirty="0">
                <a:latin typeface="Courier New"/>
                <a:cs typeface="Courier New"/>
              </a:rPr>
              <a:t> </a:t>
            </a:r>
            <a:r>
              <a:rPr sz="1000" b="1" spc="-25" dirty="0">
                <a:latin typeface="Courier New"/>
                <a:cs typeface="Courier New"/>
              </a:rPr>
              <a:t>4</a:t>
            </a:r>
            <a:r>
              <a:rPr lang="en-NZ" sz="1000" b="1" spc="-25" dirty="0">
                <a:latin typeface="Courier New"/>
                <a:cs typeface="Courier New"/>
              </a:rPr>
              <a:t>2</a:t>
            </a:r>
            <a:endParaRPr sz="1000" dirty="0">
              <a:latin typeface="Courier New"/>
              <a:cs typeface="Courier New"/>
            </a:endParaRPr>
          </a:p>
        </p:txBody>
      </p:sp>
      <p:sp>
        <p:nvSpPr>
          <p:cNvPr id="9" name="object 26">
            <a:extLst>
              <a:ext uri="{FF2B5EF4-FFF2-40B4-BE49-F238E27FC236}">
                <a16:creationId xmlns:a16="http://schemas.microsoft.com/office/drawing/2014/main" id="{7A60F72E-F168-B4B6-3937-9F4139DF372F}"/>
              </a:ext>
            </a:extLst>
          </p:cNvPr>
          <p:cNvSpPr txBox="1"/>
          <p:nvPr/>
        </p:nvSpPr>
        <p:spPr>
          <a:xfrm>
            <a:off x="810241" y="2481841"/>
            <a:ext cx="6660668" cy="7675178"/>
          </a:xfrm>
          <a:prstGeom prst="rect">
            <a:avLst/>
          </a:prstGeom>
        </p:spPr>
        <p:txBody>
          <a:bodyPr vert="horz" wrap="square" lIns="72000" tIns="11430" rIns="72000" bIns="0" rtlCol="0">
            <a:spAutoFit/>
          </a:bodyPr>
          <a:lstStyle/>
          <a:p>
            <a:pPr marL="12701">
              <a:spcBef>
                <a:spcPts val="90"/>
              </a:spcBef>
              <a:tabLst>
                <a:tab pos="3964078" algn="l"/>
              </a:tabLst>
            </a:pPr>
            <a:r>
              <a:rPr sz="1400" b="1" u="sng" dirty="0">
                <a:uFill>
                  <a:solidFill>
                    <a:srgbClr val="000000"/>
                  </a:solidFill>
                </a:uFill>
                <a:latin typeface="Courier New"/>
                <a:cs typeface="Courier New"/>
              </a:rPr>
              <a:t>Beer</a:t>
            </a:r>
            <a:r>
              <a:rPr sz="1400" b="1" u="sng" spc="-150" dirty="0">
                <a:uFill>
                  <a:solidFill>
                    <a:srgbClr val="000000"/>
                  </a:solidFill>
                </a:uFill>
                <a:latin typeface="Courier New"/>
                <a:cs typeface="Courier New"/>
              </a:rPr>
              <a:t> </a:t>
            </a:r>
            <a:r>
              <a:rPr lang="en-NZ" sz="1400" b="1" u="sng" spc="-150" dirty="0">
                <a:uFill>
                  <a:solidFill>
                    <a:srgbClr val="000000"/>
                  </a:solidFill>
                </a:uFill>
                <a:latin typeface="Courier New"/>
                <a:cs typeface="Courier New"/>
              </a:rPr>
              <a:t>bottles &amp; cans</a:t>
            </a:r>
            <a:r>
              <a:rPr sz="1400" b="1" u="sng" dirty="0">
                <a:uFill>
                  <a:solidFill>
                    <a:srgbClr val="000000"/>
                  </a:solidFill>
                </a:uFill>
                <a:latin typeface="Courier New"/>
                <a:cs typeface="Courier New"/>
              </a:rPr>
              <a:t>	</a:t>
            </a:r>
            <a:r>
              <a:rPr lang="en-US" sz="1400" b="1" u="sng" dirty="0">
                <a:uFill>
                  <a:solidFill>
                    <a:srgbClr val="000000"/>
                  </a:solidFill>
                </a:uFill>
                <a:latin typeface="Courier New"/>
                <a:cs typeface="Courier New"/>
              </a:rPr>
              <a:t>				</a:t>
            </a:r>
            <a:r>
              <a:rPr sz="1400" b="1" u="sng" spc="-35" dirty="0">
                <a:uFill>
                  <a:solidFill>
                    <a:srgbClr val="000000"/>
                  </a:solidFill>
                </a:uFill>
                <a:latin typeface="Courier New"/>
                <a:cs typeface="Courier New"/>
              </a:rPr>
              <a:t>330ml</a:t>
            </a:r>
            <a:endParaRPr sz="1400" dirty="0">
              <a:latin typeface="Courier New"/>
              <a:cs typeface="Courier New"/>
            </a:endParaRPr>
          </a:p>
          <a:p>
            <a:pPr>
              <a:spcBef>
                <a:spcPts val="1200"/>
              </a:spcBef>
            </a:pPr>
            <a:r>
              <a:rPr lang="en-NZ" sz="1100" b="1" u="sng" spc="-10" dirty="0">
                <a:uFill>
                  <a:solidFill>
                    <a:srgbClr val="000000"/>
                  </a:solidFill>
                </a:uFill>
                <a:cs typeface="Courier New"/>
              </a:rPr>
              <a:t>Lager</a:t>
            </a:r>
            <a:endParaRPr lang="en-NZ" sz="1100" dirty="0">
              <a:cs typeface="Courier New"/>
            </a:endParaRPr>
          </a:p>
          <a:p>
            <a:pPr marL="12701">
              <a:spcBef>
                <a:spcPts val="600"/>
              </a:spcBef>
              <a:tabLst>
                <a:tab pos="4282246" algn="l"/>
              </a:tabLst>
            </a:pPr>
            <a:r>
              <a:rPr lang="en-NZ" sz="1000" b="1" spc="-30" dirty="0">
                <a:cs typeface="Courier New"/>
              </a:rPr>
              <a:t>Gisborne</a:t>
            </a:r>
            <a:r>
              <a:rPr lang="en-NZ" sz="1000" b="1" spc="-100" dirty="0">
                <a:cs typeface="Courier New"/>
              </a:rPr>
              <a:t> </a:t>
            </a:r>
            <a:r>
              <a:rPr lang="en-NZ" sz="1000" b="1" spc="-20" dirty="0">
                <a:cs typeface="Courier New"/>
              </a:rPr>
              <a:t>Gold</a:t>
            </a:r>
            <a:r>
              <a:rPr lang="en-NZ" sz="1000" b="1" spc="-100" dirty="0">
                <a:cs typeface="Courier New"/>
              </a:rPr>
              <a:t> </a:t>
            </a:r>
            <a:r>
              <a:rPr lang="en-NZ" sz="1000" b="1" spc="-25" dirty="0">
                <a:cs typeface="Courier New"/>
              </a:rPr>
              <a:t>Lager,</a:t>
            </a:r>
            <a:r>
              <a:rPr lang="en-NZ" sz="1000" b="1" spc="-100" dirty="0">
                <a:cs typeface="Courier New"/>
              </a:rPr>
              <a:t> </a:t>
            </a:r>
            <a:r>
              <a:rPr lang="en-NZ" sz="1000" b="1" i="1" spc="-30" dirty="0">
                <a:cs typeface="Courier New"/>
              </a:rPr>
              <a:t>Gisborne</a:t>
            </a:r>
            <a:r>
              <a:rPr lang="en-NZ" sz="1000" b="1" i="1" spc="-100" dirty="0">
                <a:cs typeface="Courier New"/>
              </a:rPr>
              <a:t> </a:t>
            </a:r>
            <a:r>
              <a:rPr lang="en-NZ" sz="1000" b="1" spc="-20" dirty="0">
                <a:cs typeface="Courier New"/>
              </a:rPr>
              <a:t>3.8%</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25" dirty="0">
                <a:cs typeface="Courier New"/>
              </a:rPr>
              <a:t>Swifty</a:t>
            </a:r>
            <a:r>
              <a:rPr lang="en-NZ" sz="1000" b="1" spc="-100" dirty="0">
                <a:cs typeface="Courier New"/>
              </a:rPr>
              <a:t> </a:t>
            </a:r>
            <a:r>
              <a:rPr lang="en-NZ" sz="1000" b="1" spc="-35" dirty="0">
                <a:cs typeface="Courier New"/>
              </a:rPr>
              <a:t>‘Refreshing</a:t>
            </a:r>
            <a:r>
              <a:rPr lang="en-NZ" sz="1000" b="1" spc="-95" dirty="0">
                <a:cs typeface="Courier New"/>
              </a:rPr>
              <a:t> </a:t>
            </a:r>
            <a:r>
              <a:rPr lang="en-NZ" sz="1000" b="1" spc="-25" dirty="0">
                <a:cs typeface="Courier New"/>
              </a:rPr>
              <a:t>Beer’,</a:t>
            </a:r>
            <a:r>
              <a:rPr lang="en-NZ" sz="1000" b="1" spc="-95" dirty="0">
                <a:cs typeface="Courier New"/>
              </a:rPr>
              <a:t> </a:t>
            </a:r>
            <a:r>
              <a:rPr lang="en-NZ" sz="1000" b="1" spc="-30" dirty="0">
                <a:cs typeface="Courier New"/>
              </a:rPr>
              <a:t>Arrowtown</a:t>
            </a:r>
            <a:r>
              <a:rPr lang="en-NZ" sz="1000" b="1" spc="-95" dirty="0">
                <a:cs typeface="Courier New"/>
              </a:rPr>
              <a:t> </a:t>
            </a:r>
            <a:r>
              <a:rPr lang="en-NZ" sz="1000" b="1" spc="-20" dirty="0">
                <a:cs typeface="Courier New"/>
              </a:rPr>
              <a:t>4.2%</a:t>
            </a:r>
            <a:r>
              <a:rPr lang="en-NZ" sz="1000" b="1" i="1" dirty="0">
                <a:cs typeface="Courier New"/>
              </a:rPr>
              <a:t>				</a:t>
            </a:r>
            <a:r>
              <a:rPr lang="en-NZ" sz="1000" b="1" spc="-25" dirty="0">
                <a:cs typeface="Courier New"/>
              </a:rPr>
              <a:t>12</a:t>
            </a:r>
          </a:p>
          <a:p>
            <a:pPr>
              <a:spcBef>
                <a:spcPts val="1200"/>
              </a:spcBef>
            </a:pPr>
            <a:r>
              <a:rPr lang="en-NZ" sz="1100" b="1" u="sng" spc="-10" dirty="0">
                <a:uFill>
                  <a:solidFill>
                    <a:srgbClr val="000000"/>
                  </a:solidFill>
                </a:uFill>
                <a:cs typeface="Courier New"/>
              </a:rPr>
              <a:t>Pilsner</a:t>
            </a:r>
            <a:endParaRPr lang="en-NZ" sz="1100" dirty="0">
              <a:cs typeface="Courier New"/>
            </a:endParaRPr>
          </a:p>
          <a:p>
            <a:pPr marL="12701">
              <a:spcBef>
                <a:spcPts val="600"/>
              </a:spcBef>
              <a:tabLst>
                <a:tab pos="4282246" algn="l"/>
              </a:tabLst>
            </a:pPr>
            <a:r>
              <a:rPr lang="en-NZ" sz="1000" b="1" spc="-30" dirty="0" err="1">
                <a:cs typeface="Courier New"/>
              </a:rPr>
              <a:t>Hallertau</a:t>
            </a:r>
            <a:r>
              <a:rPr lang="en-NZ" sz="1000" b="1" spc="-105" dirty="0">
                <a:cs typeface="Courier New"/>
              </a:rPr>
              <a:t> </a:t>
            </a:r>
            <a:r>
              <a:rPr lang="en-NZ" sz="1000" b="1" dirty="0">
                <a:cs typeface="Courier New"/>
              </a:rPr>
              <a:t>#5</a:t>
            </a:r>
            <a:r>
              <a:rPr lang="en-NZ" sz="1000" b="1" spc="-100" dirty="0">
                <a:cs typeface="Courier New"/>
              </a:rPr>
              <a:t> </a:t>
            </a:r>
            <a:r>
              <a:rPr lang="en-NZ" sz="1000" b="1" spc="-30" dirty="0">
                <a:cs typeface="Courier New"/>
              </a:rPr>
              <a:t>Pilsner,</a:t>
            </a:r>
            <a:r>
              <a:rPr lang="en-NZ" sz="1000" b="1" spc="-100" dirty="0">
                <a:cs typeface="Courier New"/>
              </a:rPr>
              <a:t> </a:t>
            </a:r>
            <a:r>
              <a:rPr lang="en-NZ" sz="1000" b="1" i="1" spc="-30" dirty="0">
                <a:cs typeface="Courier New"/>
              </a:rPr>
              <a:t>Riverhead</a:t>
            </a:r>
            <a:r>
              <a:rPr lang="en-NZ" sz="1000" b="1" i="1" spc="-100" dirty="0">
                <a:cs typeface="Courier New"/>
              </a:rPr>
              <a:t> </a:t>
            </a:r>
            <a:r>
              <a:rPr lang="en-NZ" sz="1000" b="1" spc="-20" dirty="0">
                <a:cs typeface="Courier New"/>
              </a:rPr>
              <a:t>5.0%</a:t>
            </a:r>
            <a:r>
              <a:rPr lang="en-NZ" sz="1000" b="1" i="1" dirty="0">
                <a:cs typeface="Courier New"/>
              </a:rPr>
              <a:t>				</a:t>
            </a:r>
            <a:r>
              <a:rPr lang="en-NZ" sz="1000" b="1" spc="-25" dirty="0">
                <a:cs typeface="Courier New"/>
              </a:rPr>
              <a:t>15</a:t>
            </a:r>
          </a:p>
          <a:p>
            <a:pPr>
              <a:spcBef>
                <a:spcPts val="1200"/>
              </a:spcBef>
            </a:pPr>
            <a:r>
              <a:rPr lang="en-NZ" sz="1100" b="1" u="sng" spc="-20" dirty="0">
                <a:uFill>
                  <a:solidFill>
                    <a:srgbClr val="000000"/>
                  </a:solidFill>
                </a:uFill>
                <a:cs typeface="Courier New"/>
              </a:rPr>
              <a:t>Pale</a:t>
            </a:r>
            <a:r>
              <a:rPr lang="en-NZ" sz="1100" b="1" u="sng" spc="-130" dirty="0">
                <a:uFill>
                  <a:solidFill>
                    <a:srgbClr val="000000"/>
                  </a:solidFill>
                </a:uFill>
                <a:cs typeface="Courier New"/>
              </a:rPr>
              <a:t> </a:t>
            </a:r>
            <a:r>
              <a:rPr lang="en-NZ" sz="1100" b="1" u="sng" spc="-25" dirty="0">
                <a:uFill>
                  <a:solidFill>
                    <a:srgbClr val="000000"/>
                  </a:solidFill>
                </a:uFill>
                <a:cs typeface="Courier New"/>
              </a:rPr>
              <a:t>Ale</a:t>
            </a:r>
            <a:endParaRPr lang="en-NZ" sz="1100" dirty="0">
              <a:cs typeface="Courier New"/>
            </a:endParaRPr>
          </a:p>
          <a:p>
            <a:pPr marL="12701">
              <a:spcBef>
                <a:spcPts val="600"/>
              </a:spcBef>
              <a:tabLst>
                <a:tab pos="4282246" algn="l"/>
              </a:tabLst>
            </a:pPr>
            <a:r>
              <a:rPr lang="en-NZ" sz="1000" b="1" spc="-30" dirty="0" err="1">
                <a:cs typeface="Courier New"/>
              </a:rPr>
              <a:t>Hallertau</a:t>
            </a:r>
            <a:r>
              <a:rPr lang="en-NZ" sz="1000" b="1" spc="-105" dirty="0">
                <a:cs typeface="Courier New"/>
              </a:rPr>
              <a:t> </a:t>
            </a:r>
            <a:r>
              <a:rPr lang="en-NZ" sz="1000" b="1" dirty="0">
                <a:cs typeface="Courier New"/>
              </a:rPr>
              <a:t>#2 Pale Ale</a:t>
            </a:r>
            <a:r>
              <a:rPr lang="en-NZ" sz="1000" b="1" spc="-30" dirty="0">
                <a:cs typeface="Courier New"/>
              </a:rPr>
              <a:t>,</a:t>
            </a:r>
            <a:r>
              <a:rPr lang="en-NZ" sz="1000" b="1" spc="-100" dirty="0">
                <a:cs typeface="Courier New"/>
              </a:rPr>
              <a:t> </a:t>
            </a:r>
            <a:r>
              <a:rPr lang="en-NZ" sz="1000" b="1" i="1" spc="-30" dirty="0">
                <a:cs typeface="Courier New"/>
              </a:rPr>
              <a:t>Riverhead</a:t>
            </a:r>
            <a:r>
              <a:rPr lang="en-NZ" sz="1000" b="1" i="1" spc="-100" dirty="0">
                <a:cs typeface="Courier New"/>
              </a:rPr>
              <a:t> </a:t>
            </a:r>
            <a:r>
              <a:rPr lang="en-NZ" sz="1000" b="1" spc="-20" dirty="0">
                <a:cs typeface="Courier New"/>
              </a:rPr>
              <a:t>5.3%</a:t>
            </a:r>
            <a:r>
              <a:rPr lang="en-NZ" sz="1000" b="1" i="1" dirty="0">
                <a:cs typeface="Courier New"/>
              </a:rPr>
              <a:t>				</a:t>
            </a:r>
            <a:r>
              <a:rPr lang="en-NZ" sz="1000" b="1" spc="-25" dirty="0">
                <a:cs typeface="Courier New"/>
              </a:rPr>
              <a:t>15</a:t>
            </a:r>
          </a:p>
          <a:p>
            <a:pPr marL="12701">
              <a:spcBef>
                <a:spcPts val="600"/>
              </a:spcBef>
              <a:tabLst>
                <a:tab pos="4282246" algn="l"/>
              </a:tabLst>
            </a:pPr>
            <a:r>
              <a:rPr lang="en-NZ" sz="1000" b="1" spc="-25" dirty="0">
                <a:cs typeface="Courier New"/>
              </a:rPr>
              <a:t>Garage</a:t>
            </a:r>
            <a:r>
              <a:rPr lang="en-NZ" sz="1000" b="1" spc="-100" dirty="0">
                <a:cs typeface="Courier New"/>
              </a:rPr>
              <a:t> </a:t>
            </a:r>
            <a:r>
              <a:rPr lang="en-NZ" sz="1000" b="1" spc="-30" dirty="0">
                <a:cs typeface="Courier New"/>
              </a:rPr>
              <a:t>Project</a:t>
            </a:r>
            <a:r>
              <a:rPr lang="en-NZ" sz="1000" b="1" spc="-95" dirty="0">
                <a:cs typeface="Courier New"/>
              </a:rPr>
              <a:t> </a:t>
            </a:r>
            <a:r>
              <a:rPr lang="en-NZ" sz="1000" b="1" spc="-20" dirty="0">
                <a:cs typeface="Courier New"/>
              </a:rPr>
              <a:t>‘Hapi</a:t>
            </a:r>
            <a:r>
              <a:rPr lang="en-NZ" sz="1000" b="1" spc="-95" dirty="0">
                <a:cs typeface="Courier New"/>
              </a:rPr>
              <a:t> </a:t>
            </a:r>
            <a:r>
              <a:rPr lang="en-NZ" sz="1000" b="1" spc="-25" dirty="0">
                <a:cs typeface="Courier New"/>
              </a:rPr>
              <a:t>Daze’,</a:t>
            </a:r>
            <a:r>
              <a:rPr lang="en-NZ" sz="1000" b="1" spc="-100" dirty="0">
                <a:cs typeface="Courier New"/>
              </a:rPr>
              <a:t> </a:t>
            </a:r>
            <a:r>
              <a:rPr lang="en-NZ" sz="1000" b="1" i="1" spc="-35" dirty="0">
                <a:cs typeface="Courier New"/>
              </a:rPr>
              <a:t>Wellington</a:t>
            </a:r>
            <a:r>
              <a:rPr lang="en-NZ" sz="1000" b="1" i="1" spc="-95" dirty="0">
                <a:cs typeface="Courier New"/>
              </a:rPr>
              <a:t> </a:t>
            </a:r>
            <a:r>
              <a:rPr lang="en-NZ" sz="1000" b="1" spc="-20" dirty="0">
                <a:cs typeface="Courier New"/>
              </a:rPr>
              <a:t>4.6%</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30" dirty="0" err="1">
                <a:cs typeface="Courier New"/>
              </a:rPr>
              <a:t>Parrotdog</a:t>
            </a:r>
            <a:r>
              <a:rPr lang="en-NZ" sz="1000" b="1" spc="-90" dirty="0">
                <a:cs typeface="Courier New"/>
              </a:rPr>
              <a:t> </a:t>
            </a:r>
            <a:r>
              <a:rPr lang="en-NZ" sz="1000" b="1" spc="-35" dirty="0">
                <a:cs typeface="Courier New"/>
              </a:rPr>
              <a:t>‘Yellowhammer’</a:t>
            </a:r>
            <a:r>
              <a:rPr lang="en-NZ" sz="1000" b="1" spc="-90" dirty="0">
                <a:cs typeface="Courier New"/>
              </a:rPr>
              <a:t> </a:t>
            </a:r>
            <a:r>
              <a:rPr lang="en-NZ" sz="1000" b="1" spc="-20" dirty="0">
                <a:cs typeface="Courier New"/>
              </a:rPr>
              <a:t>Hazy</a:t>
            </a:r>
            <a:r>
              <a:rPr lang="en-NZ" sz="1000" b="1" spc="-90" dirty="0">
                <a:cs typeface="Courier New"/>
              </a:rPr>
              <a:t> </a:t>
            </a:r>
            <a:r>
              <a:rPr lang="en-NZ" sz="1000" b="1" spc="-20" dirty="0">
                <a:cs typeface="Courier New"/>
              </a:rPr>
              <a:t>Pale</a:t>
            </a:r>
            <a:r>
              <a:rPr lang="en-NZ" sz="1000" b="1" spc="-90" dirty="0">
                <a:cs typeface="Courier New"/>
              </a:rPr>
              <a:t> </a:t>
            </a:r>
            <a:r>
              <a:rPr lang="en-NZ" sz="1000" b="1" spc="-20" dirty="0">
                <a:cs typeface="Courier New"/>
              </a:rPr>
              <a:t>Ale,</a:t>
            </a:r>
            <a:r>
              <a:rPr lang="en-NZ" sz="1000" b="1" spc="-90" dirty="0">
                <a:cs typeface="Courier New"/>
              </a:rPr>
              <a:t> </a:t>
            </a:r>
            <a:r>
              <a:rPr lang="en-NZ" sz="1000" b="1" i="1" spc="-35" dirty="0">
                <a:cs typeface="Courier New"/>
              </a:rPr>
              <a:t>Wellington</a:t>
            </a:r>
            <a:r>
              <a:rPr lang="en-NZ" sz="1000" b="1" i="1" spc="-90" dirty="0">
                <a:cs typeface="Courier New"/>
              </a:rPr>
              <a:t> </a:t>
            </a:r>
            <a:r>
              <a:rPr lang="en-NZ" sz="1000" b="1" spc="-20" dirty="0">
                <a:cs typeface="Courier New"/>
              </a:rPr>
              <a:t>4.8%				12.5</a:t>
            </a:r>
          </a:p>
          <a:p>
            <a:pPr marL="12701">
              <a:spcBef>
                <a:spcPts val="600"/>
              </a:spcBef>
              <a:tabLst>
                <a:tab pos="4282246" algn="l"/>
              </a:tabLst>
            </a:pPr>
            <a:r>
              <a:rPr lang="en-NZ" sz="1000" b="1" spc="-20" dirty="0">
                <a:cs typeface="Courier New"/>
              </a:rPr>
              <a:t>Behemoth ‘Smashable’ Low Carb Pale Ale, </a:t>
            </a:r>
            <a:r>
              <a:rPr lang="en-NZ" sz="1000" b="1" i="1" spc="-20" dirty="0">
                <a:cs typeface="Courier New"/>
              </a:rPr>
              <a:t>Auckland</a:t>
            </a:r>
            <a:r>
              <a:rPr lang="en-NZ" sz="1000" b="1" spc="-20" dirty="0">
                <a:cs typeface="Courier New"/>
              </a:rPr>
              <a:t> 4.2%				</a:t>
            </a:r>
            <a:r>
              <a:rPr lang="en-NZ" sz="1000" b="1" spc="-25" dirty="0">
                <a:cs typeface="Courier New"/>
              </a:rPr>
              <a:t>13</a:t>
            </a:r>
          </a:p>
          <a:p>
            <a:pPr>
              <a:spcBef>
                <a:spcPts val="1200"/>
              </a:spcBef>
            </a:pPr>
            <a:r>
              <a:rPr lang="en-NZ" sz="1100" b="1" u="sng" spc="-20" dirty="0">
                <a:uFill>
                  <a:solidFill>
                    <a:srgbClr val="000000"/>
                  </a:solidFill>
                </a:uFill>
                <a:cs typeface="Courier New"/>
              </a:rPr>
              <a:t>IPA</a:t>
            </a:r>
            <a:endParaRPr lang="en-NZ" sz="1100" dirty="0">
              <a:cs typeface="Courier New"/>
            </a:endParaRPr>
          </a:p>
          <a:p>
            <a:pPr marL="12701">
              <a:spcBef>
                <a:spcPts val="600"/>
              </a:spcBef>
              <a:tabLst>
                <a:tab pos="4282246" algn="l"/>
              </a:tabLst>
            </a:pPr>
            <a:r>
              <a:rPr lang="en-NZ" sz="1000" b="1" spc="-30" dirty="0">
                <a:cs typeface="Courier New"/>
              </a:rPr>
              <a:t>Sawmill</a:t>
            </a:r>
            <a:r>
              <a:rPr lang="en-NZ" sz="1000" b="1" spc="-95" dirty="0">
                <a:cs typeface="Courier New"/>
              </a:rPr>
              <a:t> </a:t>
            </a:r>
            <a:r>
              <a:rPr lang="en-NZ" sz="1000" b="1" spc="-20" dirty="0">
                <a:cs typeface="Courier New"/>
              </a:rPr>
              <a:t>IPA,</a:t>
            </a:r>
            <a:r>
              <a:rPr lang="en-NZ" sz="1000" b="1" spc="-95" dirty="0">
                <a:cs typeface="Courier New"/>
              </a:rPr>
              <a:t> </a:t>
            </a:r>
            <a:r>
              <a:rPr lang="en-NZ" sz="1000" b="1" i="1" spc="-30" dirty="0">
                <a:cs typeface="Courier New"/>
              </a:rPr>
              <a:t>Matakana</a:t>
            </a:r>
            <a:r>
              <a:rPr lang="en-NZ" sz="1000" b="1" i="1" spc="-95" dirty="0">
                <a:cs typeface="Courier New"/>
              </a:rPr>
              <a:t> </a:t>
            </a:r>
            <a:r>
              <a:rPr lang="en-NZ" sz="1000" b="1" spc="-20" dirty="0">
                <a:cs typeface="Courier New"/>
              </a:rPr>
              <a:t>5.8%</a:t>
            </a:r>
            <a:r>
              <a:rPr lang="en-NZ" sz="1000" b="1" i="1" dirty="0">
                <a:cs typeface="Courier New"/>
              </a:rPr>
              <a:t>				</a:t>
            </a:r>
            <a:r>
              <a:rPr lang="en-NZ" sz="1000" b="1" spc="-25" dirty="0">
                <a:cs typeface="Courier New"/>
              </a:rPr>
              <a:t>13</a:t>
            </a:r>
          </a:p>
          <a:p>
            <a:pPr marL="12701">
              <a:spcBef>
                <a:spcPts val="600"/>
              </a:spcBef>
              <a:tabLst>
                <a:tab pos="4282246" algn="l"/>
              </a:tabLst>
            </a:pPr>
            <a:r>
              <a:rPr lang="en-NZ" sz="1000" b="1" spc="-30" dirty="0">
                <a:cs typeface="Courier New"/>
              </a:rPr>
              <a:t>Behemoth ‘Something Hoppy’ IPA, </a:t>
            </a:r>
            <a:r>
              <a:rPr lang="en-NZ" sz="1000" b="1" i="1" spc="-30" dirty="0">
                <a:cs typeface="Courier New"/>
              </a:rPr>
              <a:t>Auckland </a:t>
            </a:r>
            <a:r>
              <a:rPr lang="en-NZ" sz="1000" b="1" spc="-30" dirty="0">
                <a:cs typeface="Courier New"/>
              </a:rPr>
              <a:t>5.9%				15</a:t>
            </a:r>
            <a:endParaRPr lang="en-NZ" sz="1000" b="1" spc="-25" dirty="0">
              <a:cs typeface="Courier New"/>
            </a:endParaRPr>
          </a:p>
          <a:p>
            <a:pPr marL="12701">
              <a:spcBef>
                <a:spcPts val="600"/>
              </a:spcBef>
              <a:tabLst>
                <a:tab pos="4282246" algn="l"/>
              </a:tabLst>
            </a:pPr>
            <a:r>
              <a:rPr lang="en-NZ" sz="1000" b="1" spc="-30" dirty="0" err="1">
                <a:cs typeface="Courier New"/>
              </a:rPr>
              <a:t>Parrotdog</a:t>
            </a:r>
            <a:r>
              <a:rPr lang="en-NZ" sz="1000" b="1" spc="-90" dirty="0">
                <a:cs typeface="Courier New"/>
              </a:rPr>
              <a:t> </a:t>
            </a:r>
            <a:r>
              <a:rPr lang="en-NZ" sz="1000" b="1" spc="-35" dirty="0">
                <a:cs typeface="Courier New"/>
              </a:rPr>
              <a:t>‘Birdseye’</a:t>
            </a:r>
            <a:r>
              <a:rPr lang="en-NZ" sz="1000" b="1" spc="-85" dirty="0">
                <a:cs typeface="Courier New"/>
              </a:rPr>
              <a:t> </a:t>
            </a:r>
            <a:r>
              <a:rPr lang="en-NZ" sz="1000" b="1" spc="-20" dirty="0">
                <a:cs typeface="Courier New"/>
              </a:rPr>
              <a:t>Hazy</a:t>
            </a:r>
            <a:r>
              <a:rPr lang="en-NZ" sz="1000" b="1" spc="-85" dirty="0">
                <a:cs typeface="Courier New"/>
              </a:rPr>
              <a:t> </a:t>
            </a:r>
            <a:r>
              <a:rPr lang="en-NZ" sz="1000" b="1" spc="-20" dirty="0">
                <a:cs typeface="Courier New"/>
              </a:rPr>
              <a:t>IPA,</a:t>
            </a:r>
            <a:r>
              <a:rPr lang="en-NZ" sz="1000" b="1" spc="-85" dirty="0">
                <a:cs typeface="Courier New"/>
              </a:rPr>
              <a:t> </a:t>
            </a:r>
            <a:r>
              <a:rPr lang="en-NZ" sz="1000" b="1" i="1" spc="-35" dirty="0">
                <a:cs typeface="Courier New"/>
              </a:rPr>
              <a:t>Wellington</a:t>
            </a:r>
            <a:r>
              <a:rPr lang="en-NZ" sz="1000" b="1" i="1" spc="-85" dirty="0">
                <a:cs typeface="Courier New"/>
              </a:rPr>
              <a:t> </a:t>
            </a:r>
            <a:r>
              <a:rPr lang="en-NZ" sz="1000" b="1" spc="-20" dirty="0">
                <a:cs typeface="Courier New"/>
              </a:rPr>
              <a:t>5.8%				</a:t>
            </a:r>
            <a:r>
              <a:rPr lang="en-NZ" sz="1000" b="1" spc="-25" dirty="0">
                <a:cs typeface="Courier New"/>
              </a:rPr>
              <a:t>12.5</a:t>
            </a:r>
            <a:endParaRPr lang="en-NZ" sz="1000" dirty="0">
              <a:cs typeface="Courier New"/>
            </a:endParaRPr>
          </a:p>
          <a:p>
            <a:pPr>
              <a:spcBef>
                <a:spcPts val="1200"/>
              </a:spcBef>
            </a:pPr>
            <a:r>
              <a:rPr lang="en-NZ" sz="1100" b="1" u="sng" spc="-10" dirty="0">
                <a:uFill>
                  <a:solidFill>
                    <a:srgbClr val="000000"/>
                  </a:solidFill>
                </a:uFill>
                <a:cs typeface="Courier New"/>
              </a:rPr>
              <a:t>Black</a:t>
            </a:r>
            <a:endParaRPr lang="en-NZ" sz="1100" dirty="0">
              <a:cs typeface="Courier New"/>
            </a:endParaRPr>
          </a:p>
          <a:p>
            <a:pPr marL="12701">
              <a:spcBef>
                <a:spcPts val="600"/>
              </a:spcBef>
              <a:tabLst>
                <a:tab pos="4282246" algn="l"/>
              </a:tabLst>
            </a:pPr>
            <a:r>
              <a:rPr lang="en-NZ" sz="1000" b="1" spc="-30" dirty="0">
                <a:cs typeface="Courier New"/>
              </a:rPr>
              <a:t>Guinness</a:t>
            </a:r>
            <a:r>
              <a:rPr lang="en-NZ" sz="1000" b="1" spc="-95" dirty="0">
                <a:cs typeface="Courier New"/>
              </a:rPr>
              <a:t> </a:t>
            </a:r>
            <a:r>
              <a:rPr lang="en-NZ" sz="1000" b="1" spc="-30" dirty="0">
                <a:cs typeface="Courier New"/>
              </a:rPr>
              <a:t>Draught</a:t>
            </a:r>
            <a:r>
              <a:rPr lang="en-NZ" sz="1000" b="1" spc="-95" dirty="0">
                <a:cs typeface="Courier New"/>
              </a:rPr>
              <a:t> </a:t>
            </a:r>
            <a:r>
              <a:rPr lang="en-NZ" sz="1000" b="1" spc="-25" dirty="0">
                <a:cs typeface="Courier New"/>
              </a:rPr>
              <a:t>Stout,</a:t>
            </a:r>
            <a:r>
              <a:rPr lang="en-NZ" sz="1000" b="1" spc="-95" dirty="0">
                <a:cs typeface="Courier New"/>
              </a:rPr>
              <a:t> </a:t>
            </a:r>
            <a:r>
              <a:rPr lang="en-NZ" sz="1000" b="1" spc="-30" dirty="0">
                <a:cs typeface="Courier New"/>
              </a:rPr>
              <a:t>Ireland</a:t>
            </a:r>
            <a:r>
              <a:rPr lang="en-NZ" sz="1000" b="1" spc="-90" dirty="0">
                <a:cs typeface="Courier New"/>
              </a:rPr>
              <a:t> </a:t>
            </a:r>
            <a:r>
              <a:rPr lang="en-NZ" sz="1000" b="1" spc="-25" dirty="0">
                <a:cs typeface="Courier New"/>
              </a:rPr>
              <a:t>4.2</a:t>
            </a:r>
            <a:r>
              <a:rPr lang="en-NZ" sz="1000" b="1" i="1" dirty="0">
                <a:cs typeface="Courier New"/>
              </a:rPr>
              <a:t>				</a:t>
            </a:r>
            <a:r>
              <a:rPr lang="en-NZ" sz="1000" b="1" spc="-25" dirty="0">
                <a:cs typeface="Courier New"/>
              </a:rPr>
              <a:t>15</a:t>
            </a:r>
          </a:p>
          <a:p>
            <a:pPr marL="12701">
              <a:spcBef>
                <a:spcPts val="600"/>
              </a:spcBef>
              <a:tabLst>
                <a:tab pos="4282246" algn="l"/>
              </a:tabLst>
            </a:pPr>
            <a:r>
              <a:rPr lang="en-NZ" sz="1000" b="1" spc="-30" dirty="0" err="1">
                <a:cs typeface="Courier New"/>
              </a:rPr>
              <a:t>Hallertau</a:t>
            </a:r>
            <a:r>
              <a:rPr lang="en-NZ" sz="1000" b="1" spc="-100" dirty="0">
                <a:cs typeface="Courier New"/>
              </a:rPr>
              <a:t> </a:t>
            </a:r>
            <a:r>
              <a:rPr lang="en-NZ" sz="1000" b="1" dirty="0">
                <a:cs typeface="Courier New"/>
              </a:rPr>
              <a:t>#4</a:t>
            </a:r>
            <a:r>
              <a:rPr lang="en-NZ" sz="1000" b="1" spc="-95" dirty="0">
                <a:cs typeface="Courier New"/>
              </a:rPr>
              <a:t> </a:t>
            </a:r>
            <a:r>
              <a:rPr lang="en-NZ" sz="1000" b="1" spc="-30" dirty="0">
                <a:cs typeface="Courier New"/>
              </a:rPr>
              <a:t>Deception</a:t>
            </a:r>
            <a:r>
              <a:rPr lang="en-NZ" sz="1000" b="1" spc="-95" dirty="0">
                <a:cs typeface="Courier New"/>
              </a:rPr>
              <a:t> </a:t>
            </a:r>
            <a:r>
              <a:rPr lang="en-NZ" sz="1000" b="1" spc="-35" dirty="0">
                <a:cs typeface="Courier New"/>
              </a:rPr>
              <a:t>Schwarzbier,</a:t>
            </a:r>
            <a:r>
              <a:rPr lang="en-NZ" sz="1000" b="1" spc="-95" dirty="0">
                <a:cs typeface="Courier New"/>
              </a:rPr>
              <a:t> </a:t>
            </a:r>
            <a:r>
              <a:rPr lang="en-NZ" sz="1000" b="1" spc="-30" dirty="0">
                <a:cs typeface="Courier New"/>
              </a:rPr>
              <a:t>Riverhead</a:t>
            </a:r>
            <a:r>
              <a:rPr lang="en-NZ" sz="1000" b="1" spc="-95" dirty="0">
                <a:cs typeface="Courier New"/>
              </a:rPr>
              <a:t> </a:t>
            </a:r>
            <a:r>
              <a:rPr lang="en-NZ" sz="1000" b="1" spc="-20" dirty="0">
                <a:cs typeface="Courier New"/>
              </a:rPr>
              <a:t>5.1%</a:t>
            </a:r>
            <a:r>
              <a:rPr lang="en-NZ" sz="1000" b="1" i="1" dirty="0">
                <a:cs typeface="Courier New"/>
              </a:rPr>
              <a:t>				</a:t>
            </a:r>
            <a:r>
              <a:rPr lang="en-NZ" sz="1000" b="1" spc="-25" dirty="0">
                <a:cs typeface="Courier New"/>
              </a:rPr>
              <a:t>15</a:t>
            </a:r>
          </a:p>
          <a:p>
            <a:pPr>
              <a:spcBef>
                <a:spcPts val="1200"/>
              </a:spcBef>
            </a:pPr>
            <a:r>
              <a:rPr lang="en-NZ" sz="1100" b="1" u="sng" spc="-30" dirty="0">
                <a:uFill>
                  <a:solidFill>
                    <a:srgbClr val="000000"/>
                  </a:solidFill>
                </a:uFill>
                <a:cs typeface="Courier New"/>
              </a:rPr>
              <a:t>Low/No</a:t>
            </a:r>
            <a:r>
              <a:rPr lang="en-NZ" sz="1100" b="1" u="sng" spc="-114" dirty="0">
                <a:uFill>
                  <a:solidFill>
                    <a:srgbClr val="000000"/>
                  </a:solidFill>
                </a:uFill>
                <a:cs typeface="Courier New"/>
              </a:rPr>
              <a:t> </a:t>
            </a:r>
            <a:r>
              <a:rPr lang="en-NZ" sz="1100" b="1" u="sng" spc="-10" dirty="0">
                <a:uFill>
                  <a:solidFill>
                    <a:srgbClr val="000000"/>
                  </a:solidFill>
                </a:uFill>
                <a:cs typeface="Courier New"/>
              </a:rPr>
              <a:t>Alcohol</a:t>
            </a:r>
            <a:endParaRPr lang="en-NZ" sz="1100" dirty="0">
              <a:cs typeface="Courier New"/>
            </a:endParaRPr>
          </a:p>
          <a:p>
            <a:pPr marL="12701">
              <a:spcBef>
                <a:spcPts val="600"/>
              </a:spcBef>
              <a:tabLst>
                <a:tab pos="4282246" algn="l"/>
              </a:tabLst>
            </a:pPr>
            <a:r>
              <a:rPr lang="en-NZ" sz="1000" b="1" spc="-25" dirty="0">
                <a:cs typeface="Courier New"/>
              </a:rPr>
              <a:t>Garage</a:t>
            </a:r>
            <a:r>
              <a:rPr lang="en-NZ" sz="1000" b="1" spc="-90" dirty="0">
                <a:cs typeface="Courier New"/>
              </a:rPr>
              <a:t> </a:t>
            </a:r>
            <a:r>
              <a:rPr lang="en-NZ" sz="1000" b="1" spc="-30" dirty="0">
                <a:cs typeface="Courier New"/>
              </a:rPr>
              <a:t>Project</a:t>
            </a:r>
            <a:r>
              <a:rPr lang="en-NZ" sz="1000" b="1" spc="-90" dirty="0">
                <a:cs typeface="Courier New"/>
              </a:rPr>
              <a:t> </a:t>
            </a:r>
            <a:r>
              <a:rPr lang="en-NZ" sz="1000" b="1" spc="-30" dirty="0">
                <a:cs typeface="Courier New"/>
              </a:rPr>
              <a:t>‘Fugazi’,</a:t>
            </a:r>
            <a:r>
              <a:rPr lang="en-NZ" sz="1000" b="1" spc="-90" dirty="0">
                <a:cs typeface="Courier New"/>
              </a:rPr>
              <a:t> </a:t>
            </a:r>
            <a:r>
              <a:rPr lang="en-NZ" sz="1000" b="1" i="1" spc="-35" dirty="0">
                <a:cs typeface="Courier New"/>
              </a:rPr>
              <a:t>Wellington</a:t>
            </a:r>
            <a:r>
              <a:rPr lang="en-NZ" sz="1000" b="1" i="1" spc="-90" dirty="0">
                <a:cs typeface="Courier New"/>
              </a:rPr>
              <a:t> </a:t>
            </a:r>
            <a:r>
              <a:rPr lang="en-NZ" sz="1000" b="1" spc="-20" dirty="0">
                <a:cs typeface="Courier New"/>
              </a:rPr>
              <a:t>2.2%</a:t>
            </a:r>
            <a:r>
              <a:rPr lang="en-NZ" sz="1000" b="1" i="1" dirty="0">
                <a:cs typeface="Courier New"/>
              </a:rPr>
              <a:t>				</a:t>
            </a:r>
            <a:r>
              <a:rPr lang="en-NZ" sz="1000" b="1" spc="-25" dirty="0">
                <a:cs typeface="Courier New"/>
              </a:rPr>
              <a:t>11</a:t>
            </a:r>
          </a:p>
          <a:p>
            <a:pPr marL="12701">
              <a:spcBef>
                <a:spcPts val="600"/>
              </a:spcBef>
              <a:tabLst>
                <a:tab pos="4282246" algn="l"/>
              </a:tabLst>
            </a:pPr>
            <a:r>
              <a:rPr lang="en-NZ" sz="1000" b="1" spc="-30" dirty="0">
                <a:cs typeface="Courier New"/>
              </a:rPr>
              <a:t>Sawmill</a:t>
            </a:r>
            <a:r>
              <a:rPr lang="en-NZ" sz="1000" b="1" spc="-105" dirty="0">
                <a:cs typeface="Courier New"/>
              </a:rPr>
              <a:t> </a:t>
            </a:r>
            <a:r>
              <a:rPr lang="en-NZ" sz="1000" b="1" spc="-20" dirty="0">
                <a:cs typeface="Courier New"/>
              </a:rPr>
              <a:t>‘Bare</a:t>
            </a:r>
            <a:r>
              <a:rPr lang="en-NZ" sz="1000" b="1" spc="-100" dirty="0">
                <a:cs typeface="Courier New"/>
              </a:rPr>
              <a:t> </a:t>
            </a:r>
            <a:r>
              <a:rPr lang="en-NZ" sz="1000" b="1" spc="-25" dirty="0">
                <a:cs typeface="Courier New"/>
              </a:rPr>
              <a:t>Beer’,</a:t>
            </a:r>
            <a:r>
              <a:rPr lang="en-NZ" sz="1000" b="1" spc="-105" dirty="0">
                <a:cs typeface="Courier New"/>
              </a:rPr>
              <a:t> </a:t>
            </a:r>
            <a:r>
              <a:rPr lang="en-NZ" sz="1000" b="1" i="1" spc="-30" dirty="0">
                <a:cs typeface="Courier New"/>
              </a:rPr>
              <a:t>Auckland</a:t>
            </a:r>
            <a:r>
              <a:rPr lang="en-NZ" sz="1000" b="1" i="1" spc="-100" dirty="0">
                <a:cs typeface="Courier New"/>
              </a:rPr>
              <a:t> </a:t>
            </a:r>
            <a:r>
              <a:rPr lang="en-NZ" sz="1000" b="1" spc="-10" dirty="0">
                <a:cs typeface="Courier New"/>
              </a:rPr>
              <a:t>&lt;0.5%</a:t>
            </a:r>
            <a:r>
              <a:rPr lang="en-NZ" sz="1000" b="1" i="1" dirty="0">
                <a:cs typeface="Courier New"/>
              </a:rPr>
              <a:t>				</a:t>
            </a:r>
            <a:r>
              <a:rPr lang="en-NZ" sz="1000" b="1" spc="-25" dirty="0">
                <a:cs typeface="Courier New"/>
              </a:rPr>
              <a:t>12</a:t>
            </a:r>
          </a:p>
          <a:p>
            <a:pPr marL="12701">
              <a:spcBef>
                <a:spcPts val="600"/>
              </a:spcBef>
              <a:tabLst>
                <a:tab pos="4282246" algn="l"/>
              </a:tabLst>
            </a:pPr>
            <a:r>
              <a:rPr lang="en-NZ" sz="1000" b="1" spc="-30" dirty="0">
                <a:cs typeface="Courier New"/>
              </a:rPr>
              <a:t>Heineken</a:t>
            </a:r>
            <a:r>
              <a:rPr lang="en-NZ" sz="1000" b="1" spc="-95" dirty="0">
                <a:cs typeface="Courier New"/>
              </a:rPr>
              <a:t> </a:t>
            </a:r>
            <a:r>
              <a:rPr lang="en-NZ" sz="1000" b="1" spc="-20" dirty="0">
                <a:cs typeface="Courier New"/>
              </a:rPr>
              <a:t>Zero,</a:t>
            </a:r>
            <a:r>
              <a:rPr lang="en-NZ" sz="1000" b="1" spc="-90" dirty="0">
                <a:cs typeface="Courier New"/>
              </a:rPr>
              <a:t> </a:t>
            </a:r>
            <a:r>
              <a:rPr lang="en-NZ" sz="1000" b="1" i="1" spc="-35" dirty="0">
                <a:cs typeface="Courier New"/>
              </a:rPr>
              <a:t>Netherlands</a:t>
            </a:r>
            <a:r>
              <a:rPr lang="en-NZ" sz="1000" b="1" i="1" spc="-95" dirty="0">
                <a:cs typeface="Courier New"/>
              </a:rPr>
              <a:t> </a:t>
            </a:r>
            <a:r>
              <a:rPr lang="en-NZ" sz="1000" b="1" spc="-25" dirty="0">
                <a:cs typeface="Courier New"/>
              </a:rPr>
              <a:t>0%</a:t>
            </a:r>
            <a:r>
              <a:rPr lang="en-NZ" sz="1000" b="1" i="1" dirty="0">
                <a:cs typeface="Courier New"/>
              </a:rPr>
              <a:t>				</a:t>
            </a:r>
            <a:r>
              <a:rPr lang="en-NZ" sz="1000" b="1" spc="-25" dirty="0">
                <a:cs typeface="Courier New"/>
              </a:rPr>
              <a:t>11</a:t>
            </a:r>
            <a:br>
              <a:rPr lang="en-NZ" sz="1000" b="1" spc="-25" dirty="0">
                <a:cs typeface="Courier New"/>
              </a:rPr>
            </a:br>
            <a:endParaRPr lang="en-NZ" sz="1000" b="1" spc="-25" dirty="0">
              <a:cs typeface="Courier New"/>
            </a:endParaRPr>
          </a:p>
          <a:p>
            <a:pPr marL="12701">
              <a:spcBef>
                <a:spcPts val="600"/>
              </a:spcBef>
              <a:tabLst>
                <a:tab pos="4282246" algn="l"/>
              </a:tabLst>
            </a:pPr>
            <a:r>
              <a:rPr lang="en-NZ" sz="1400" b="1" u="sng" spc="-25" dirty="0">
                <a:uFill>
                  <a:solidFill>
                    <a:srgbClr val="000000"/>
                  </a:solidFill>
                </a:uFill>
                <a:latin typeface="Courier New"/>
                <a:cs typeface="Courier New"/>
              </a:rPr>
              <a:t>Cider &amp; Pals</a:t>
            </a:r>
            <a:r>
              <a:rPr lang="en-NZ" sz="1400" b="1" u="sng" dirty="0">
                <a:uFill>
                  <a:solidFill>
                    <a:srgbClr val="000000"/>
                  </a:solidFill>
                </a:uFill>
                <a:latin typeface="Courier New"/>
                <a:cs typeface="Courier New"/>
              </a:rPr>
              <a:t>			    </a:t>
            </a:r>
            <a:r>
              <a:rPr lang="en-NZ" sz="1400" b="1" u="sng" spc="-35" dirty="0">
                <a:uFill>
                  <a:solidFill>
                    <a:srgbClr val="000000"/>
                  </a:solidFill>
                </a:uFill>
                <a:latin typeface="Courier New"/>
                <a:cs typeface="Courier New"/>
              </a:rPr>
              <a:t>330ml</a:t>
            </a:r>
            <a:endParaRPr lang="en-NZ" sz="1400" dirty="0">
              <a:latin typeface="Courier New"/>
              <a:cs typeface="Courier New"/>
            </a:endParaRPr>
          </a:p>
          <a:p>
            <a:pPr marL="12701">
              <a:spcBef>
                <a:spcPts val="1200"/>
              </a:spcBef>
            </a:pPr>
            <a:r>
              <a:rPr lang="en-NZ" sz="1100" b="1" u="sng" spc="-10" dirty="0">
                <a:uFill>
                  <a:solidFill>
                    <a:srgbClr val="000000"/>
                  </a:solidFill>
                </a:uFill>
                <a:latin typeface="Courier New"/>
                <a:cs typeface="Courier New"/>
              </a:rPr>
              <a:t>Cider</a:t>
            </a:r>
            <a:endParaRPr lang="en-NZ" sz="1100" dirty="0">
              <a:latin typeface="Courier New"/>
              <a:cs typeface="Courier New"/>
            </a:endParaRPr>
          </a:p>
          <a:p>
            <a:pPr marL="12701">
              <a:spcBef>
                <a:spcPts val="600"/>
              </a:spcBef>
              <a:tabLst>
                <a:tab pos="4282246" algn="l"/>
              </a:tabLst>
            </a:pPr>
            <a:r>
              <a:rPr lang="en-NZ" sz="1000" b="1" spc="-30" dirty="0" err="1">
                <a:latin typeface="Courier New"/>
                <a:cs typeface="Courier New"/>
              </a:rPr>
              <a:t>Hallertau</a:t>
            </a:r>
            <a:r>
              <a:rPr lang="en-NZ" sz="1000" b="1" spc="-110" dirty="0">
                <a:latin typeface="Courier New"/>
                <a:cs typeface="Courier New"/>
              </a:rPr>
              <a:t> </a:t>
            </a:r>
            <a:r>
              <a:rPr lang="en-NZ" sz="1000" b="1" spc="-25" dirty="0">
                <a:latin typeface="Courier New"/>
                <a:cs typeface="Courier New"/>
              </a:rPr>
              <a:t>Granny</a:t>
            </a:r>
            <a:r>
              <a:rPr lang="en-NZ" sz="1000" b="1" spc="-110" dirty="0">
                <a:latin typeface="Courier New"/>
                <a:cs typeface="Courier New"/>
              </a:rPr>
              <a:t> </a:t>
            </a:r>
            <a:r>
              <a:rPr lang="en-NZ" sz="1000" b="1" spc="-20" dirty="0">
                <a:latin typeface="Courier New"/>
                <a:cs typeface="Courier New"/>
              </a:rPr>
              <a:t>Smith</a:t>
            </a:r>
            <a:r>
              <a:rPr lang="en-NZ" sz="1000" b="1" spc="-105" dirty="0">
                <a:latin typeface="Courier New"/>
                <a:cs typeface="Courier New"/>
              </a:rPr>
              <a:t> </a:t>
            </a:r>
            <a:r>
              <a:rPr lang="en-NZ" sz="1000" b="1" spc="-25" dirty="0">
                <a:latin typeface="Courier New"/>
                <a:cs typeface="Courier New"/>
              </a:rPr>
              <a:t>Cider,</a:t>
            </a:r>
            <a:r>
              <a:rPr lang="en-NZ" sz="1000" b="1" spc="-110" dirty="0">
                <a:latin typeface="Courier New"/>
                <a:cs typeface="Courier New"/>
              </a:rPr>
              <a:t> </a:t>
            </a:r>
            <a:r>
              <a:rPr lang="en-NZ" sz="1000" b="1" i="1" spc="-30" dirty="0">
                <a:latin typeface="Courier New"/>
                <a:cs typeface="Courier New"/>
              </a:rPr>
              <a:t>Riverhead</a:t>
            </a:r>
            <a:r>
              <a:rPr lang="en-NZ" sz="1000" b="1" i="1" spc="-105" dirty="0">
                <a:latin typeface="Courier New"/>
                <a:cs typeface="Courier New"/>
              </a:rPr>
              <a:t> </a:t>
            </a:r>
            <a:r>
              <a:rPr lang="en-NZ" sz="1000" b="1" i="1" spc="-20" dirty="0">
                <a:latin typeface="Courier New"/>
                <a:cs typeface="Courier New"/>
              </a:rPr>
              <a:t>5.1%</a:t>
            </a:r>
            <a:r>
              <a:rPr lang="en-NZ" sz="1000" b="1" i="1" dirty="0">
                <a:latin typeface="Courier New"/>
                <a:cs typeface="Courier New"/>
              </a:rPr>
              <a:t>				</a:t>
            </a:r>
            <a:r>
              <a:rPr lang="en-NZ" sz="1000" b="1" spc="-25" dirty="0">
                <a:latin typeface="Courier New"/>
                <a:cs typeface="Courier New"/>
              </a:rPr>
              <a:t>15</a:t>
            </a:r>
            <a:br>
              <a:rPr lang="en-NZ" sz="1000" b="1" spc="-25" dirty="0">
                <a:latin typeface="Courier New"/>
                <a:cs typeface="Courier New"/>
              </a:rPr>
            </a:br>
            <a:br>
              <a:rPr lang="en-NZ" sz="1000" b="1" spc="-25" dirty="0">
                <a:latin typeface="Courier New"/>
                <a:cs typeface="Courier New"/>
              </a:rPr>
            </a:br>
            <a:r>
              <a:rPr lang="en-NZ" sz="1100" b="1" u="sng" spc="-10" dirty="0">
                <a:uFill>
                  <a:solidFill>
                    <a:srgbClr val="000000"/>
                  </a:solidFill>
                </a:uFill>
                <a:latin typeface="Courier New"/>
                <a:cs typeface="Courier New"/>
              </a:rPr>
              <a:t>Pals</a:t>
            </a:r>
          </a:p>
          <a:p>
            <a:pPr marL="12701">
              <a:spcBef>
                <a:spcPts val="600"/>
              </a:spcBef>
              <a:tabLst>
                <a:tab pos="4282246" algn="l"/>
              </a:tabLst>
            </a:pPr>
            <a:r>
              <a:rPr lang="en-NZ" sz="1000" b="1" spc="-30" dirty="0">
                <a:latin typeface="Courier New"/>
                <a:cs typeface="Courier New"/>
              </a:rPr>
              <a:t>Vodka, Valencia Orange &amp; Soda</a:t>
            </a:r>
            <a:r>
              <a:rPr lang="en-NZ" sz="1000" b="1" spc="-25" dirty="0">
                <a:latin typeface="Courier New"/>
                <a:cs typeface="Courier New"/>
              </a:rPr>
              <a:t>,</a:t>
            </a:r>
            <a:r>
              <a:rPr lang="en-NZ" sz="1000" b="1" spc="-110" dirty="0">
                <a:latin typeface="Courier New"/>
                <a:cs typeface="Courier New"/>
              </a:rPr>
              <a:t> </a:t>
            </a:r>
            <a:r>
              <a:rPr lang="en-NZ" sz="1000" b="1" i="1" spc="-20" dirty="0">
                <a:latin typeface="Courier New"/>
                <a:cs typeface="Courier New"/>
              </a:rPr>
              <a:t>5%</a:t>
            </a:r>
            <a:r>
              <a:rPr lang="en-NZ" sz="1000" b="1" i="1" dirty="0">
                <a:latin typeface="Courier New"/>
                <a:cs typeface="Courier New"/>
              </a:rPr>
              <a:t>				</a:t>
            </a:r>
            <a:r>
              <a:rPr lang="en-NZ" sz="1000" b="1" spc="-25" dirty="0">
                <a:latin typeface="Courier New"/>
                <a:cs typeface="Courier New"/>
              </a:rPr>
              <a:t>12</a:t>
            </a:r>
          </a:p>
          <a:p>
            <a:pPr marL="12701">
              <a:spcBef>
                <a:spcPts val="600"/>
              </a:spcBef>
              <a:tabLst>
                <a:tab pos="4282246" algn="l"/>
              </a:tabLst>
            </a:pPr>
            <a:r>
              <a:rPr lang="en-NZ" sz="1000" b="1" spc="-30" dirty="0">
                <a:latin typeface="Courier New"/>
                <a:cs typeface="Courier New"/>
              </a:rPr>
              <a:t>Vodka, Central Otago Peach, Passionfruit &amp; Soda</a:t>
            </a:r>
            <a:r>
              <a:rPr lang="en-NZ" sz="1000" b="1" spc="-25" dirty="0">
                <a:latin typeface="Courier New"/>
                <a:cs typeface="Courier New"/>
              </a:rPr>
              <a:t>,</a:t>
            </a:r>
            <a:r>
              <a:rPr lang="en-NZ" sz="1000" b="1" spc="-110" dirty="0">
                <a:latin typeface="Courier New"/>
                <a:cs typeface="Courier New"/>
              </a:rPr>
              <a:t> </a:t>
            </a:r>
            <a:r>
              <a:rPr lang="en-NZ" sz="1000" b="1" i="1" spc="-20" dirty="0">
                <a:latin typeface="Courier New"/>
                <a:cs typeface="Courier New"/>
              </a:rPr>
              <a:t>5%</a:t>
            </a:r>
            <a:r>
              <a:rPr lang="en-NZ" sz="1000" b="1" i="1" dirty="0">
                <a:latin typeface="Courier New"/>
                <a:cs typeface="Courier New"/>
              </a:rPr>
              <a:t>	          	</a:t>
            </a:r>
            <a:r>
              <a:rPr lang="en-NZ" sz="1000" b="1" spc="-25" dirty="0">
                <a:latin typeface="Courier New"/>
                <a:cs typeface="Courier New"/>
              </a:rPr>
              <a:t>12</a:t>
            </a:r>
          </a:p>
        </p:txBody>
      </p:sp>
      <p:sp>
        <p:nvSpPr>
          <p:cNvPr id="28" name="TextBox 27">
            <a:extLst>
              <a:ext uri="{FF2B5EF4-FFF2-40B4-BE49-F238E27FC236}">
                <a16:creationId xmlns:a16="http://schemas.microsoft.com/office/drawing/2014/main" id="{CF7DF55D-8DC8-2E6F-F557-95158FC7CE2D}"/>
              </a:ext>
            </a:extLst>
          </p:cNvPr>
          <p:cNvSpPr txBox="1"/>
          <p:nvPr/>
        </p:nvSpPr>
        <p:spPr>
          <a:xfrm>
            <a:off x="7837709" y="215946"/>
            <a:ext cx="7175102" cy="1200329"/>
          </a:xfrm>
          <a:prstGeom prst="rect">
            <a:avLst/>
          </a:prstGeom>
          <a:noFill/>
        </p:spPr>
        <p:txBody>
          <a:bodyPr wrap="square" lIns="72000" rtlCol="0">
            <a:spAutoFit/>
          </a:bodyPr>
          <a:lstStyle/>
          <a:p>
            <a:r>
              <a:rPr lang="en-NZ" sz="7200" dirty="0">
                <a:latin typeface="Stencil" pitchFamily="82" charset="77"/>
              </a:rPr>
              <a:t>Non-alcoholic</a:t>
            </a:r>
          </a:p>
        </p:txBody>
      </p:sp>
      <p:sp>
        <p:nvSpPr>
          <p:cNvPr id="45" name="TextBox 44">
            <a:extLst>
              <a:ext uri="{FF2B5EF4-FFF2-40B4-BE49-F238E27FC236}">
                <a16:creationId xmlns:a16="http://schemas.microsoft.com/office/drawing/2014/main" id="{98AB2C93-FAE8-C431-C7A2-80EEF82CFE2C}"/>
              </a:ext>
            </a:extLst>
          </p:cNvPr>
          <p:cNvSpPr txBox="1"/>
          <p:nvPr/>
        </p:nvSpPr>
        <p:spPr>
          <a:xfrm>
            <a:off x="7850417" y="9376096"/>
            <a:ext cx="6742943" cy="584775"/>
          </a:xfrm>
          <a:prstGeom prst="rect">
            <a:avLst/>
          </a:prstGeom>
          <a:noFill/>
        </p:spPr>
        <p:txBody>
          <a:bodyPr wrap="square">
            <a:spAutoFit/>
          </a:bodyPr>
          <a:lstStyle/>
          <a:p>
            <a:pPr algn="ctr"/>
            <a:r>
              <a:rPr lang="en-US"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Depot will take all reasonable efforts to accommodate guests’ dietary requirements, however we cannot guarantee that any menu item will be allergen free due to potential cross contamination in our kitchens or from our suppliers. If you have any dietary requirements or allergies,</a:t>
            </a:r>
            <a:r>
              <a:rPr lang="en-NZ"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 </a:t>
            </a:r>
            <a:r>
              <a:rPr lang="en-US"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rPr>
              <a:t>please inform one of our team members prior to ordering. Please do not be offended if our team determines we’re unable to serve you safely.</a:t>
            </a:r>
            <a:endParaRPr lang="en-NZ" sz="800" b="1" i="1" dirty="0">
              <a:solidFill>
                <a:srgbClr val="000000"/>
              </a:solidFill>
              <a:effectLst/>
              <a:latin typeface="Courier New" panose="02070309020205020404" pitchFamily="49" charset="0"/>
              <a:ea typeface="Arial Unicode MS" panose="020B0604020202020204" pitchFamily="34" charset="-128"/>
              <a:cs typeface="Courier New" panose="02070309020205020404" pitchFamily="49" charset="0"/>
            </a:endParaRPr>
          </a:p>
        </p:txBody>
      </p:sp>
      <p:graphicFrame>
        <p:nvGraphicFramePr>
          <p:cNvPr id="49" name="Table 48">
            <a:extLst>
              <a:ext uri="{FF2B5EF4-FFF2-40B4-BE49-F238E27FC236}">
                <a16:creationId xmlns:a16="http://schemas.microsoft.com/office/drawing/2014/main" id="{913F8C98-E156-3F84-343F-ECADBF6FC6B7}"/>
              </a:ext>
            </a:extLst>
          </p:cNvPr>
          <p:cNvGraphicFramePr>
            <a:graphicFrameLocks noGrp="1"/>
          </p:cNvGraphicFramePr>
          <p:nvPr>
            <p:extLst>
              <p:ext uri="{D42A27DB-BD31-4B8C-83A1-F6EECF244321}">
                <p14:modId xmlns:p14="http://schemas.microsoft.com/office/powerpoint/2010/main" val="3965890981"/>
              </p:ext>
            </p:extLst>
          </p:nvPr>
        </p:nvGraphicFramePr>
        <p:xfrm>
          <a:off x="11785721" y="1640047"/>
          <a:ext cx="2808000" cy="3134275"/>
        </p:xfrm>
        <a:graphic>
          <a:graphicData uri="http://schemas.openxmlformats.org/drawingml/2006/table">
            <a:tbl>
              <a:tblPr firstRow="1" bandRow="1">
                <a:tableStyleId>{5C22544A-7EE6-4342-B048-85BDC9FD1C3A}</a:tableStyleId>
              </a:tblPr>
              <a:tblGrid>
                <a:gridCol w="2520000">
                  <a:extLst>
                    <a:ext uri="{9D8B030D-6E8A-4147-A177-3AD203B41FA5}">
                      <a16:colId xmlns:a16="http://schemas.microsoft.com/office/drawing/2014/main" val="1873200323"/>
                    </a:ext>
                  </a:extLst>
                </a:gridCol>
                <a:gridCol w="288000">
                  <a:extLst>
                    <a:ext uri="{9D8B030D-6E8A-4147-A177-3AD203B41FA5}">
                      <a16:colId xmlns:a16="http://schemas.microsoft.com/office/drawing/2014/main" val="1937384259"/>
                    </a:ext>
                  </a:extLst>
                </a:gridCol>
              </a:tblGrid>
              <a:tr h="370840">
                <a:tc gridSpan="2">
                  <a:txBody>
                    <a:bodyPr/>
                    <a:lstStyle/>
                    <a:p>
                      <a:r>
                        <a:rPr lang="en-NZ" sz="1400" b="1" u="none" dirty="0">
                          <a:solidFill>
                            <a:schemeClr val="tx1"/>
                          </a:solidFill>
                          <a:uFill>
                            <a:solidFill>
                              <a:srgbClr val="000000"/>
                            </a:solidFill>
                          </a:uFill>
                          <a:cs typeface="Courier New"/>
                        </a:rPr>
                        <a:t>Soft Drink</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1442209"/>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Coca Cola</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3501805"/>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Coca Cola No sugar</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18103"/>
                  </a:ext>
                </a:extLst>
              </a:tr>
              <a:tr h="243435">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10" dirty="0">
                          <a:uFill>
                            <a:solidFill>
                              <a:srgbClr val="000000"/>
                            </a:solidFill>
                          </a:uFill>
                          <a:cs typeface="Courier New"/>
                        </a:rPr>
                        <a:t>Sprite</a:t>
                      </a:r>
                      <a:endParaRPr lang="en-NZ" sz="1000" b="1" u="none" dirty="0">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6637771"/>
                  </a:ext>
                </a:extLst>
              </a:tr>
              <a:tr h="252000">
                <a:tc>
                  <a:txBody>
                    <a:bodyPr/>
                    <a:lstStyle/>
                    <a:p>
                      <a:r>
                        <a:rPr lang="en-NZ" sz="1000" b="1" spc="-30" dirty="0">
                          <a:cs typeface="Courier New"/>
                        </a:rPr>
                        <a:t>Bundaberg Ginger Beer</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5273227"/>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spc="-30" dirty="0">
                          <a:cs typeface="Courier New"/>
                        </a:rPr>
                        <a:t>Schweppes Ginger Ale</a:t>
                      </a:r>
                      <a:endParaRPr lang="en-NZ" sz="1000" b="1" u="none" spc="-10" dirty="0">
                        <a:uFill>
                          <a:solidFill>
                            <a:srgbClr val="000000"/>
                          </a:solidFill>
                        </a:uFill>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5223544"/>
                  </a:ext>
                </a:extLst>
              </a:tr>
              <a:tr h="252000">
                <a:tc>
                  <a:txBody>
                    <a:bodyPr/>
                    <a:lstStyle/>
                    <a:p>
                      <a:r>
                        <a:rPr lang="en-NZ" sz="1000" b="1" spc="-30" dirty="0">
                          <a:cs typeface="Courier New"/>
                        </a:rPr>
                        <a:t>Schweppes Soda Water</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7022595"/>
                  </a:ext>
                </a:extLst>
              </a:tr>
              <a:tr h="252000">
                <a:tc>
                  <a:txBody>
                    <a:bodyPr/>
                    <a:lstStyle/>
                    <a:p>
                      <a:r>
                        <a:rPr lang="en-NZ" sz="1000" b="1" spc="-30" dirty="0">
                          <a:cs typeface="Courier New"/>
                        </a:rPr>
                        <a:t>Schweppes Tonic</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6</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7116541"/>
                  </a:ext>
                </a:extLst>
              </a:tr>
              <a:tr h="252000">
                <a:tc>
                  <a:txBody>
                    <a:bodyPr/>
                    <a:lstStyle/>
                    <a:p>
                      <a:r>
                        <a:rPr lang="en-US" sz="1000" b="1" u="none" dirty="0" err="1">
                          <a:solidFill>
                            <a:schemeClr val="tx1"/>
                          </a:solidFill>
                        </a:rPr>
                        <a:t>Fevertree</a:t>
                      </a:r>
                      <a:r>
                        <a:rPr lang="en-US" sz="1000" b="1" u="none" dirty="0">
                          <a:solidFill>
                            <a:schemeClr val="tx1"/>
                          </a:solidFill>
                        </a:rPr>
                        <a:t> Elderflower Tonic</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9154256"/>
                  </a:ext>
                </a:extLst>
              </a:tr>
              <a:tr h="252000">
                <a:tc>
                  <a:txBody>
                    <a:bodyPr/>
                    <a:lstStyle/>
                    <a:p>
                      <a:r>
                        <a:rPr lang="en-US" sz="1000" b="1" u="none" dirty="0" err="1">
                          <a:solidFill>
                            <a:schemeClr val="tx1"/>
                          </a:solidFill>
                        </a:rPr>
                        <a:t>Fevertree</a:t>
                      </a:r>
                      <a:r>
                        <a:rPr lang="en-US" sz="1000" b="1" u="none" dirty="0">
                          <a:solidFill>
                            <a:schemeClr val="tx1"/>
                          </a:solidFill>
                        </a:rPr>
                        <a:t> Premium Indian Tonic</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8</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9671171"/>
                  </a:ext>
                </a:extLst>
              </a:tr>
              <a:tr h="252000">
                <a:tc>
                  <a:txBody>
                    <a:bodyPr/>
                    <a:lstStyle/>
                    <a:p>
                      <a:r>
                        <a:rPr lang="en-NZ" sz="1000" b="1" spc="-30" dirty="0">
                          <a:cs typeface="Courier New"/>
                        </a:rPr>
                        <a:t>Antipodes Sparkling Water 1L</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14</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3547607"/>
                  </a:ext>
                </a:extLst>
              </a:tr>
              <a:tr h="252000">
                <a:tc>
                  <a:txBody>
                    <a:bodyPr/>
                    <a:lstStyle/>
                    <a:p>
                      <a:r>
                        <a:rPr lang="en-NZ" sz="1000" b="1" spc="-30" dirty="0">
                          <a:cs typeface="Courier New"/>
                        </a:rPr>
                        <a:t>Antipodes Still Water 1L</a:t>
                      </a:r>
                      <a:endParaRPr lang="en-US" sz="1000" b="1"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14</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1663937"/>
                  </a:ext>
                </a:extLst>
              </a:tr>
            </a:tbl>
          </a:graphicData>
        </a:graphic>
      </p:graphicFrame>
      <p:graphicFrame>
        <p:nvGraphicFramePr>
          <p:cNvPr id="51" name="Table 50">
            <a:extLst>
              <a:ext uri="{FF2B5EF4-FFF2-40B4-BE49-F238E27FC236}">
                <a16:creationId xmlns:a16="http://schemas.microsoft.com/office/drawing/2014/main" id="{51EABA80-A09B-5E26-7763-E5BFE92946B3}"/>
              </a:ext>
            </a:extLst>
          </p:cNvPr>
          <p:cNvGraphicFramePr>
            <a:graphicFrameLocks noGrp="1"/>
          </p:cNvGraphicFramePr>
          <p:nvPr>
            <p:extLst>
              <p:ext uri="{D42A27DB-BD31-4B8C-83A1-F6EECF244321}">
                <p14:modId xmlns:p14="http://schemas.microsoft.com/office/powerpoint/2010/main" val="2409580283"/>
              </p:ext>
            </p:extLst>
          </p:nvPr>
        </p:nvGraphicFramePr>
        <p:xfrm>
          <a:off x="11785721" y="4948562"/>
          <a:ext cx="2808000" cy="1630840"/>
        </p:xfrm>
        <a:graphic>
          <a:graphicData uri="http://schemas.openxmlformats.org/drawingml/2006/table">
            <a:tbl>
              <a:tblPr firstRow="1" bandRow="1">
                <a:tableStyleId>{5C22544A-7EE6-4342-B048-85BDC9FD1C3A}</a:tableStyleId>
              </a:tblPr>
              <a:tblGrid>
                <a:gridCol w="2520000">
                  <a:extLst>
                    <a:ext uri="{9D8B030D-6E8A-4147-A177-3AD203B41FA5}">
                      <a16:colId xmlns:a16="http://schemas.microsoft.com/office/drawing/2014/main" val="1873200323"/>
                    </a:ext>
                  </a:extLst>
                </a:gridCol>
                <a:gridCol w="288000">
                  <a:extLst>
                    <a:ext uri="{9D8B030D-6E8A-4147-A177-3AD203B41FA5}">
                      <a16:colId xmlns:a16="http://schemas.microsoft.com/office/drawing/2014/main" val="1937384259"/>
                    </a:ext>
                  </a:extLst>
                </a:gridCol>
              </a:tblGrid>
              <a:tr h="370840">
                <a:tc gridSpan="2">
                  <a:txBody>
                    <a:bodyPr/>
                    <a:lstStyle/>
                    <a:p>
                      <a:r>
                        <a:rPr lang="en-NZ" sz="1400" b="1" u="none" dirty="0">
                          <a:solidFill>
                            <a:schemeClr val="tx1"/>
                          </a:solidFill>
                          <a:uFill>
                            <a:solidFill>
                              <a:srgbClr val="000000"/>
                            </a:solidFill>
                          </a:uFill>
                          <a:cs typeface="Courier New"/>
                        </a:rPr>
                        <a:t>Juice</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1442209"/>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30" dirty="0">
                          <a:cs typeface="Courier New"/>
                        </a:rPr>
                        <a:t>Orange</a:t>
                      </a:r>
                      <a:endParaRPr lang="en-US" sz="1000" b="1" u="none" dirty="0">
                        <a:latin typeface="+mn-lt"/>
                        <a:cs typeface="Courier New"/>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3501805"/>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US" sz="1000" b="1" u="none" dirty="0">
                          <a:latin typeface="+mn-lt"/>
                          <a:cs typeface="Courier New"/>
                        </a:rPr>
                        <a:t>Apple</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18103"/>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dirty="0">
                          <a:cs typeface="Courier New"/>
                        </a:rPr>
                        <a:t>Pineapple</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6637771"/>
                  </a:ext>
                </a:extLst>
              </a:tr>
              <a:tr h="252000">
                <a:tc>
                  <a:txBody>
                    <a:bodyPr/>
                    <a:lstStyle/>
                    <a:p>
                      <a:r>
                        <a:rPr lang="en-US" sz="1000" b="1" u="none" dirty="0">
                          <a:solidFill>
                            <a:schemeClr val="tx1"/>
                          </a:solidFill>
                        </a:rPr>
                        <a:t>Tomato</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5273227"/>
                  </a:ext>
                </a:extLst>
              </a:tr>
              <a:tr h="252000">
                <a:tc>
                  <a:txBody>
                    <a:bodyPr/>
                    <a:lstStyle/>
                    <a:p>
                      <a:pPr marL="0" marR="0" lvl="0" indent="0" algn="l" defTabSz="534659" rtl="0" eaLnBrk="1" fontAlgn="auto" latinLnBrk="0" hangingPunct="1">
                        <a:lnSpc>
                          <a:spcPct val="100000"/>
                        </a:lnSpc>
                        <a:spcBef>
                          <a:spcPts val="0"/>
                        </a:spcBef>
                        <a:spcAft>
                          <a:spcPts val="0"/>
                        </a:spcAft>
                        <a:buClrTx/>
                        <a:buSzTx/>
                        <a:buFontTx/>
                        <a:buNone/>
                        <a:tabLst/>
                        <a:defRPr/>
                      </a:pPr>
                      <a:r>
                        <a:rPr lang="en-NZ" sz="1000" b="1" u="none" spc="-10" dirty="0">
                          <a:uFill>
                            <a:solidFill>
                              <a:srgbClr val="000000"/>
                            </a:solidFill>
                          </a:uFill>
                          <a:cs typeface="Courier New"/>
                        </a:rPr>
                        <a:t>Cranberry</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u="none" dirty="0">
                          <a:solidFill>
                            <a:schemeClr val="tx1"/>
                          </a:solidFill>
                        </a:rPr>
                        <a:t>7</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5223544"/>
                  </a:ext>
                </a:extLst>
              </a:tr>
            </a:tbl>
          </a:graphicData>
        </a:graphic>
      </p:graphicFrame>
      <p:graphicFrame>
        <p:nvGraphicFramePr>
          <p:cNvPr id="2" name="Table 1">
            <a:extLst>
              <a:ext uri="{FF2B5EF4-FFF2-40B4-BE49-F238E27FC236}">
                <a16:creationId xmlns:a16="http://schemas.microsoft.com/office/drawing/2014/main" id="{FEC26357-9066-64C5-9967-28C542106A1F}"/>
              </a:ext>
            </a:extLst>
          </p:cNvPr>
          <p:cNvGraphicFramePr>
            <a:graphicFrameLocks noGrp="1"/>
          </p:cNvGraphicFramePr>
          <p:nvPr>
            <p:extLst>
              <p:ext uri="{D42A27DB-BD31-4B8C-83A1-F6EECF244321}">
                <p14:modId xmlns:p14="http://schemas.microsoft.com/office/powerpoint/2010/main" val="2086836132"/>
              </p:ext>
            </p:extLst>
          </p:nvPr>
        </p:nvGraphicFramePr>
        <p:xfrm>
          <a:off x="11777781" y="6753642"/>
          <a:ext cx="2815579" cy="2226720"/>
        </p:xfrm>
        <a:graphic>
          <a:graphicData uri="http://schemas.openxmlformats.org/drawingml/2006/table">
            <a:tbl>
              <a:tblPr firstRow="1" bandRow="1">
                <a:tableStyleId>{5C22544A-7EE6-4342-B048-85BDC9FD1C3A}</a:tableStyleId>
              </a:tblPr>
              <a:tblGrid>
                <a:gridCol w="1445580">
                  <a:extLst>
                    <a:ext uri="{9D8B030D-6E8A-4147-A177-3AD203B41FA5}">
                      <a16:colId xmlns:a16="http://schemas.microsoft.com/office/drawing/2014/main" val="2532078027"/>
                    </a:ext>
                  </a:extLst>
                </a:gridCol>
                <a:gridCol w="774421">
                  <a:extLst>
                    <a:ext uri="{9D8B030D-6E8A-4147-A177-3AD203B41FA5}">
                      <a16:colId xmlns:a16="http://schemas.microsoft.com/office/drawing/2014/main" val="3869222192"/>
                    </a:ext>
                  </a:extLst>
                </a:gridCol>
                <a:gridCol w="595578">
                  <a:extLst>
                    <a:ext uri="{9D8B030D-6E8A-4147-A177-3AD203B41FA5}">
                      <a16:colId xmlns:a16="http://schemas.microsoft.com/office/drawing/2014/main" val="1090161175"/>
                    </a:ext>
                  </a:extLst>
                </a:gridCol>
              </a:tblGrid>
              <a:tr h="370840">
                <a:tc gridSpan="2">
                  <a:txBody>
                    <a:bodyPr/>
                    <a:lstStyle/>
                    <a:p>
                      <a:r>
                        <a:rPr lang="en-NZ" sz="1400" b="1" u="none" dirty="0">
                          <a:solidFill>
                            <a:schemeClr val="tx1"/>
                          </a:solidFill>
                          <a:uFill>
                            <a:solidFill>
                              <a:srgbClr val="000000"/>
                            </a:solidFill>
                          </a:uFill>
                          <a:cs typeface="Courier New"/>
                        </a:rPr>
                        <a:t>Alternative Milk/ Extras</a:t>
                      </a:r>
                      <a:endParaRPr lang="en-US" sz="140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endParaRPr>
                    </a:p>
                  </a:txBody>
                  <a:tcP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endParaRPr lang="en-US" sz="1400" b="0" u="none" dirty="0">
                        <a:solidFill>
                          <a:schemeClr val="tx1"/>
                        </a:solidFill>
                      </a:endParaRP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7494275"/>
                  </a:ext>
                </a:extLst>
              </a:tr>
              <a:tr h="288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a:cs typeface="Courier New"/>
                        </a:rPr>
                        <a:t>Boring Oat Milk </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598713"/>
                  </a:ext>
                </a:extLst>
              </a:tr>
              <a:tr h="252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err="1">
                          <a:cs typeface="Courier New"/>
                        </a:rPr>
                        <a:t>Alpro</a:t>
                      </a:r>
                      <a:r>
                        <a:rPr lang="en-NZ" sz="1000" b="1" spc="-30" dirty="0">
                          <a:cs typeface="Courier New"/>
                        </a:rPr>
                        <a:t> Soy 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3807820"/>
                  </a:ext>
                </a:extLst>
              </a:tr>
              <a:tr h="252000">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spc="-30" dirty="0" err="1">
                          <a:cs typeface="Courier New"/>
                        </a:rPr>
                        <a:t>Alpro</a:t>
                      </a:r>
                      <a:r>
                        <a:rPr lang="en-NZ" sz="1000" b="1" spc="-30">
                          <a:cs typeface="Courier New"/>
                        </a:rPr>
                        <a:t> Almond </a:t>
                      </a:r>
                      <a:r>
                        <a:rPr lang="en-NZ" sz="1000" b="1" spc="-30" dirty="0">
                          <a:cs typeface="Courier New"/>
                        </a:rPr>
                        <a:t>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5958247"/>
                  </a:ext>
                </a:extLst>
              </a:tr>
              <a:tr h="252000">
                <a:tc>
                  <a:txBody>
                    <a:bodyPr/>
                    <a:lstStyle/>
                    <a:p>
                      <a:r>
                        <a:rPr lang="en-US" sz="1000" b="1" dirty="0" err="1"/>
                        <a:t>Alpro</a:t>
                      </a:r>
                      <a:r>
                        <a:rPr lang="en-US" sz="1000" b="1" dirty="0"/>
                        <a:t> Coconut Milk</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1</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01954427"/>
                  </a:ext>
                </a:extLst>
              </a:tr>
              <a:tr h="252000">
                <a:tc>
                  <a:txBody>
                    <a:bodyPr/>
                    <a:lstStyle/>
                    <a:p>
                      <a:r>
                        <a:rPr lang="en-US" sz="1000" b="1" dirty="0"/>
                        <a:t>Cream</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0.5</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9375066"/>
                  </a:ext>
                </a:extLst>
              </a:tr>
              <a:tr h="252000">
                <a:tc>
                  <a:txBody>
                    <a:bodyPr/>
                    <a:lstStyle/>
                    <a:p>
                      <a:r>
                        <a:rPr lang="en-US" sz="1000" b="1" dirty="0"/>
                        <a:t>Honey</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0.8</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13359"/>
                  </a:ext>
                </a:extLst>
              </a:tr>
              <a:tr h="252000">
                <a:tc>
                  <a:txBody>
                    <a:bodyPr/>
                    <a:lstStyle/>
                    <a:p>
                      <a:r>
                        <a:rPr lang="en-US" sz="1000" b="1" dirty="0" err="1"/>
                        <a:t>Prochaine</a:t>
                      </a:r>
                      <a:r>
                        <a:rPr lang="en-US" sz="1000" b="1" dirty="0"/>
                        <a:t> Collagen</a:t>
                      </a:r>
                    </a:p>
                  </a:txBody>
                  <a:tcPr marL="0" marR="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1" dirty="0"/>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00" b="1" dirty="0"/>
                        <a:t>2</a:t>
                      </a:r>
                    </a:p>
                  </a:txBody>
                  <a:tcPr marL="72000" marR="72000" marT="0"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5338169"/>
                  </a:ext>
                </a:extLst>
              </a:tr>
            </a:tbl>
          </a:graphicData>
        </a:graphic>
      </p:graphicFrame>
      <p:grpSp>
        <p:nvGrpSpPr>
          <p:cNvPr id="12" name="Group 11">
            <a:extLst>
              <a:ext uri="{FF2B5EF4-FFF2-40B4-BE49-F238E27FC236}">
                <a16:creationId xmlns:a16="http://schemas.microsoft.com/office/drawing/2014/main" id="{EBB457B8-D2B6-455D-BE92-88F4E7D2C30A}"/>
              </a:ext>
            </a:extLst>
          </p:cNvPr>
          <p:cNvGrpSpPr/>
          <p:nvPr/>
        </p:nvGrpSpPr>
        <p:grpSpPr>
          <a:xfrm>
            <a:off x="7837709" y="6507659"/>
            <a:ext cx="1920002" cy="2164054"/>
            <a:chOff x="7837709" y="6998546"/>
            <a:chExt cx="1920002" cy="2164054"/>
          </a:xfrm>
        </p:grpSpPr>
        <p:sp>
          <p:nvSpPr>
            <p:cNvPr id="4" name="TextBox 3">
              <a:extLst>
                <a:ext uri="{FF2B5EF4-FFF2-40B4-BE49-F238E27FC236}">
                  <a16:creationId xmlns:a16="http://schemas.microsoft.com/office/drawing/2014/main" id="{4F8461EC-E6BF-4FD4-A7D2-745E52B60877}"/>
                </a:ext>
              </a:extLst>
            </p:cNvPr>
            <p:cNvSpPr txBox="1"/>
            <p:nvPr/>
          </p:nvSpPr>
          <p:spPr>
            <a:xfrm>
              <a:off x="7837709" y="6998546"/>
              <a:ext cx="1920002" cy="2164054"/>
            </a:xfrm>
            <a:prstGeom prst="rect">
              <a:avLst/>
            </a:prstGeom>
            <a:noFill/>
          </p:spPr>
          <p:txBody>
            <a:bodyPr wrap="square" rtlCol="0">
              <a:spAutoFit/>
            </a:bodyPr>
            <a:lstStyle/>
            <a:p>
              <a:r>
                <a:rPr lang="en-NZ" sz="1400" b="1" dirty="0"/>
                <a:t>Tea Leaf Tea</a:t>
              </a:r>
              <a:endParaRPr lang="en-NZ" sz="1000" b="1" dirty="0"/>
            </a:p>
            <a:p>
              <a:pPr>
                <a:lnSpc>
                  <a:spcPct val="175000"/>
                </a:lnSpc>
              </a:pPr>
              <a:r>
                <a:rPr lang="en-US" sz="1000" b="1" dirty="0">
                  <a:solidFill>
                    <a:schemeClr val="tx1"/>
                  </a:solidFill>
                </a:rPr>
                <a:t>English Breakfast  5.5</a:t>
              </a:r>
            </a:p>
            <a:p>
              <a:pPr>
                <a:lnSpc>
                  <a:spcPct val="175000"/>
                </a:lnSpc>
              </a:pPr>
              <a:r>
                <a:rPr lang="en-US" sz="1000" b="1" dirty="0"/>
                <a:t>Earl Grey          5.5</a:t>
              </a:r>
            </a:p>
            <a:p>
              <a:pPr>
                <a:lnSpc>
                  <a:spcPct val="175000"/>
                </a:lnSpc>
              </a:pPr>
              <a:r>
                <a:rPr lang="en-US" sz="1000" b="1" dirty="0">
                  <a:solidFill>
                    <a:schemeClr val="tx1"/>
                  </a:solidFill>
                </a:rPr>
                <a:t>Peppermint         5.5</a:t>
              </a:r>
            </a:p>
            <a:p>
              <a:pPr>
                <a:lnSpc>
                  <a:spcPct val="175000"/>
                </a:lnSpc>
              </a:pPr>
              <a:r>
                <a:rPr lang="en-US" sz="1000" b="1" dirty="0" err="1"/>
                <a:t>Kawakawa</a:t>
              </a:r>
              <a:r>
                <a:rPr lang="en-US" sz="1000" b="1" dirty="0"/>
                <a:t>           5.5</a:t>
              </a:r>
            </a:p>
            <a:p>
              <a:pPr>
                <a:lnSpc>
                  <a:spcPct val="175000"/>
                </a:lnSpc>
              </a:pPr>
              <a:r>
                <a:rPr lang="en-US" sz="1000" b="1" dirty="0">
                  <a:solidFill>
                    <a:schemeClr val="tx1"/>
                  </a:solidFill>
                </a:rPr>
                <a:t>Green Tea          5.5</a:t>
              </a:r>
            </a:p>
            <a:p>
              <a:pPr>
                <a:lnSpc>
                  <a:spcPct val="175000"/>
                </a:lnSpc>
              </a:pPr>
              <a:r>
                <a:rPr lang="en-US" sz="1000" b="1" dirty="0"/>
                <a:t>Chamomile          5.5</a:t>
              </a:r>
            </a:p>
            <a:p>
              <a:pPr>
                <a:lnSpc>
                  <a:spcPct val="175000"/>
                </a:lnSpc>
              </a:pPr>
              <a:r>
                <a:rPr lang="en-US" sz="1000" b="1" dirty="0" err="1">
                  <a:solidFill>
                    <a:schemeClr val="tx1"/>
                  </a:solidFill>
                </a:rPr>
                <a:t>Berrylicious</a:t>
              </a:r>
              <a:r>
                <a:rPr lang="en-US" sz="1000" b="1" dirty="0">
                  <a:solidFill>
                    <a:schemeClr val="tx1"/>
                  </a:solidFill>
                </a:rPr>
                <a:t>	 5.5</a:t>
              </a:r>
            </a:p>
          </p:txBody>
        </p:sp>
        <p:cxnSp>
          <p:nvCxnSpPr>
            <p:cNvPr id="15" name="Straight Connector 14">
              <a:extLst>
                <a:ext uri="{FF2B5EF4-FFF2-40B4-BE49-F238E27FC236}">
                  <a16:creationId xmlns:a16="http://schemas.microsoft.com/office/drawing/2014/main" id="{72CD99FF-9629-4D1D-A32D-CB7DED43E7FB}"/>
                </a:ext>
              </a:extLst>
            </p:cNvPr>
            <p:cNvCxnSpPr>
              <a:cxnSpLocks/>
            </p:cNvCxnSpPr>
            <p:nvPr/>
          </p:nvCxnSpPr>
          <p:spPr>
            <a:xfrm>
              <a:off x="7902695" y="7247747"/>
              <a:ext cx="1732411" cy="0"/>
            </a:xfrm>
            <a:prstGeom prst="line">
              <a:avLst/>
            </a:prstGeom>
            <a:ln w="25400"/>
          </p:spPr>
          <p:style>
            <a:lnRef idx="1">
              <a:schemeClr val="dk1"/>
            </a:lnRef>
            <a:fillRef idx="0">
              <a:schemeClr val="dk1"/>
            </a:fillRef>
            <a:effectRef idx="0">
              <a:schemeClr val="dk1"/>
            </a:effectRef>
            <a:fontRef idx="minor">
              <a:schemeClr val="tx1"/>
            </a:fontRef>
          </p:style>
        </p:cxnSp>
      </p:grpSp>
      <p:grpSp>
        <p:nvGrpSpPr>
          <p:cNvPr id="13" name="Group 12">
            <a:extLst>
              <a:ext uri="{FF2B5EF4-FFF2-40B4-BE49-F238E27FC236}">
                <a16:creationId xmlns:a16="http://schemas.microsoft.com/office/drawing/2014/main" id="{73A81C0A-5F68-4F58-A80D-49BD74663663}"/>
              </a:ext>
            </a:extLst>
          </p:cNvPr>
          <p:cNvGrpSpPr/>
          <p:nvPr/>
        </p:nvGrpSpPr>
        <p:grpSpPr>
          <a:xfrm>
            <a:off x="9757716" y="6507659"/>
            <a:ext cx="1787985" cy="1625445"/>
            <a:chOff x="9757711" y="6998546"/>
            <a:chExt cx="1787985" cy="1625445"/>
          </a:xfrm>
        </p:grpSpPr>
        <p:sp>
          <p:nvSpPr>
            <p:cNvPr id="6" name="TextBox 5">
              <a:extLst>
                <a:ext uri="{FF2B5EF4-FFF2-40B4-BE49-F238E27FC236}">
                  <a16:creationId xmlns:a16="http://schemas.microsoft.com/office/drawing/2014/main" id="{FC8C8E81-5E80-4F5B-8EF1-124E8AB16640}"/>
                </a:ext>
              </a:extLst>
            </p:cNvPr>
            <p:cNvSpPr txBox="1"/>
            <p:nvPr/>
          </p:nvSpPr>
          <p:spPr>
            <a:xfrm>
              <a:off x="9757711" y="6998546"/>
              <a:ext cx="1787985" cy="1625445"/>
            </a:xfrm>
            <a:prstGeom prst="rect">
              <a:avLst/>
            </a:prstGeom>
            <a:noFill/>
          </p:spPr>
          <p:txBody>
            <a:bodyPr wrap="square" rtlCol="0">
              <a:spAutoFit/>
            </a:bodyPr>
            <a:lstStyle/>
            <a:p>
              <a:r>
                <a:rPr lang="en-NZ" sz="1400" b="1" dirty="0"/>
                <a:t>Iced Coffee</a:t>
              </a:r>
            </a:p>
            <a:p>
              <a:pPr>
                <a:lnSpc>
                  <a:spcPct val="175000"/>
                </a:lnSpc>
              </a:pPr>
              <a:r>
                <a:rPr lang="en-NZ" sz="1000" b="1" dirty="0"/>
                <a:t>Iced Coffee       7</a:t>
              </a:r>
            </a:p>
            <a:p>
              <a:pPr>
                <a:lnSpc>
                  <a:spcPct val="175000"/>
                </a:lnSpc>
              </a:pPr>
              <a:r>
                <a:rPr lang="en-NZ" sz="1000" b="1" dirty="0"/>
                <a:t>Iced Americano    6</a:t>
              </a:r>
            </a:p>
            <a:p>
              <a:pPr>
                <a:lnSpc>
                  <a:spcPct val="175000"/>
                </a:lnSpc>
              </a:pPr>
              <a:r>
                <a:rPr lang="en-NZ" sz="1000" b="1" dirty="0"/>
                <a:t>Iced Mocha        7</a:t>
              </a:r>
            </a:p>
            <a:p>
              <a:pPr>
                <a:lnSpc>
                  <a:spcPct val="175000"/>
                </a:lnSpc>
              </a:pPr>
              <a:r>
                <a:rPr lang="en-NZ" sz="1000" b="1" dirty="0"/>
                <a:t>Iced Chocolate    6</a:t>
              </a:r>
            </a:p>
            <a:p>
              <a:pPr>
                <a:lnSpc>
                  <a:spcPct val="175000"/>
                </a:lnSpc>
              </a:pPr>
              <a:r>
                <a:rPr lang="en-NZ" sz="1000" b="1" dirty="0"/>
                <a:t>Iced Chai         6</a:t>
              </a:r>
            </a:p>
          </p:txBody>
        </p:sp>
        <p:cxnSp>
          <p:nvCxnSpPr>
            <p:cNvPr id="17" name="Straight Connector 16">
              <a:extLst>
                <a:ext uri="{FF2B5EF4-FFF2-40B4-BE49-F238E27FC236}">
                  <a16:creationId xmlns:a16="http://schemas.microsoft.com/office/drawing/2014/main" id="{DEEFE836-4F0B-413C-A118-CDD9F25C17EE}"/>
                </a:ext>
              </a:extLst>
            </p:cNvPr>
            <p:cNvCxnSpPr>
              <a:cxnSpLocks/>
            </p:cNvCxnSpPr>
            <p:nvPr/>
          </p:nvCxnSpPr>
          <p:spPr>
            <a:xfrm>
              <a:off x="9813285" y="7247747"/>
              <a:ext cx="1688682" cy="0"/>
            </a:xfrm>
            <a:prstGeom prst="line">
              <a:avLst/>
            </a:prstGeom>
            <a:ln w="25400"/>
          </p:spPr>
          <p:style>
            <a:lnRef idx="1">
              <a:schemeClr val="dk1"/>
            </a:lnRef>
            <a:fillRef idx="0">
              <a:schemeClr val="dk1"/>
            </a:fillRef>
            <a:effectRef idx="0">
              <a:schemeClr val="dk1"/>
            </a:effectRef>
            <a:fontRef idx="minor">
              <a:schemeClr val="tx1"/>
            </a:fontRef>
          </p:style>
        </p:cxnSp>
      </p:grpSp>
      <p:grpSp>
        <p:nvGrpSpPr>
          <p:cNvPr id="11" name="Group 10">
            <a:extLst>
              <a:ext uri="{FF2B5EF4-FFF2-40B4-BE49-F238E27FC236}">
                <a16:creationId xmlns:a16="http://schemas.microsoft.com/office/drawing/2014/main" id="{E8BBE573-70BD-4E01-9178-E0BBCC6F45A7}"/>
              </a:ext>
            </a:extLst>
          </p:cNvPr>
          <p:cNvGrpSpPr/>
          <p:nvPr/>
        </p:nvGrpSpPr>
        <p:grpSpPr>
          <a:xfrm>
            <a:off x="7839195" y="1752600"/>
            <a:ext cx="3616204" cy="2304477"/>
            <a:chOff x="7928097" y="1327150"/>
            <a:chExt cx="3438837" cy="2304477"/>
          </a:xfrm>
        </p:grpSpPr>
        <p:sp>
          <p:nvSpPr>
            <p:cNvPr id="7" name="TextBox 6">
              <a:extLst>
                <a:ext uri="{FF2B5EF4-FFF2-40B4-BE49-F238E27FC236}">
                  <a16:creationId xmlns:a16="http://schemas.microsoft.com/office/drawing/2014/main" id="{48142563-6E16-4ACB-9BC6-BCE987C1B5D5}"/>
                </a:ext>
              </a:extLst>
            </p:cNvPr>
            <p:cNvSpPr txBox="1"/>
            <p:nvPr/>
          </p:nvSpPr>
          <p:spPr>
            <a:xfrm>
              <a:off x="7928097" y="1327150"/>
              <a:ext cx="3438837" cy="2304477"/>
            </a:xfrm>
            <a:prstGeom prst="rect">
              <a:avLst/>
            </a:prstGeom>
            <a:noFill/>
          </p:spPr>
          <p:txBody>
            <a:bodyPr wrap="square" rtlCol="0">
              <a:spAutoFit/>
            </a:bodyPr>
            <a:lstStyle/>
            <a:p>
              <a:r>
                <a:rPr lang="en-NZ" sz="1400" b="1" dirty="0"/>
                <a:t>Mocktails</a:t>
              </a:r>
            </a:p>
            <a:p>
              <a:endParaRPr lang="en-NZ" sz="1400" b="1" dirty="0"/>
            </a:p>
            <a:p>
              <a:r>
                <a:rPr lang="en-NZ" sz="1000" b="1" u="sng" dirty="0"/>
                <a:t>Strawberry Silence</a:t>
              </a:r>
            </a:p>
            <a:p>
              <a:endParaRPr lang="en-NZ" sz="600" b="1" dirty="0"/>
            </a:p>
            <a:p>
              <a:pPr>
                <a:lnSpc>
                  <a:spcPct val="150000"/>
                </a:lnSpc>
              </a:pPr>
              <a:r>
                <a:rPr lang="en-NZ" sz="1000" b="1" dirty="0"/>
                <a:t>Strawberry, Pineapple, Cranberry,</a:t>
              </a:r>
            </a:p>
            <a:p>
              <a:pPr>
                <a:lnSpc>
                  <a:spcPct val="150000"/>
                </a:lnSpc>
              </a:pPr>
              <a:r>
                <a:rPr lang="en-NZ" sz="1000" b="1" dirty="0"/>
                <a:t>Lemon                                    15</a:t>
              </a:r>
            </a:p>
            <a:p>
              <a:endParaRPr lang="en-NZ" sz="1000" b="1" dirty="0"/>
            </a:p>
            <a:p>
              <a:r>
                <a:rPr lang="en-NZ" sz="1000" b="1" u="sng" dirty="0"/>
                <a:t>Virgin Mojito (choice of flavour)</a:t>
              </a:r>
            </a:p>
            <a:p>
              <a:endParaRPr lang="en-NZ" sz="600" b="1" dirty="0"/>
            </a:p>
            <a:p>
              <a:pPr>
                <a:lnSpc>
                  <a:spcPct val="150000"/>
                </a:lnSpc>
              </a:pPr>
              <a:r>
                <a:rPr lang="en-NZ" sz="1000" b="1" dirty="0"/>
                <a:t>Classic, Passionfruit, Watermelon,</a:t>
              </a:r>
            </a:p>
            <a:p>
              <a:pPr>
                <a:lnSpc>
                  <a:spcPct val="150000"/>
                </a:lnSpc>
              </a:pPr>
              <a:r>
                <a:rPr lang="en-NZ" sz="1000" b="1" dirty="0"/>
                <a:t>Strawberry, Mango, Raspberry, </a:t>
              </a:r>
            </a:p>
            <a:p>
              <a:pPr>
                <a:lnSpc>
                  <a:spcPct val="150000"/>
                </a:lnSpc>
              </a:pPr>
              <a:r>
                <a:rPr lang="en-NZ" sz="1000" b="1" dirty="0"/>
                <a:t>or Lychee                                14</a:t>
              </a:r>
            </a:p>
          </p:txBody>
        </p:sp>
        <p:cxnSp>
          <p:nvCxnSpPr>
            <p:cNvPr id="10" name="Straight Connector 9">
              <a:extLst>
                <a:ext uri="{FF2B5EF4-FFF2-40B4-BE49-F238E27FC236}">
                  <a16:creationId xmlns:a16="http://schemas.microsoft.com/office/drawing/2014/main" id="{3B91444B-A5C8-4D2B-83F6-16F5804FC8E1}"/>
                </a:ext>
              </a:extLst>
            </p:cNvPr>
            <p:cNvCxnSpPr>
              <a:cxnSpLocks/>
            </p:cNvCxnSpPr>
            <p:nvPr/>
          </p:nvCxnSpPr>
          <p:spPr>
            <a:xfrm>
              <a:off x="8008831" y="1608655"/>
              <a:ext cx="3128637" cy="0"/>
            </a:xfrm>
            <a:prstGeom prst="line">
              <a:avLst/>
            </a:prstGeom>
            <a:ln w="25400"/>
          </p:spPr>
          <p:style>
            <a:lnRef idx="1">
              <a:schemeClr val="dk1"/>
            </a:lnRef>
            <a:fillRef idx="0">
              <a:schemeClr val="dk1"/>
            </a:fillRef>
            <a:effectRef idx="0">
              <a:schemeClr val="dk1"/>
            </a:effectRef>
            <a:fontRef idx="minor">
              <a:schemeClr val="tx1"/>
            </a:fontRef>
          </p:style>
        </p:cxnSp>
      </p:grpSp>
      <p:sp>
        <p:nvSpPr>
          <p:cNvPr id="24" name="object 39">
            <a:extLst>
              <a:ext uri="{FF2B5EF4-FFF2-40B4-BE49-F238E27FC236}">
                <a16:creationId xmlns:a16="http://schemas.microsoft.com/office/drawing/2014/main" id="{EE64779D-2145-4E53-BB1A-D962154B4952}"/>
              </a:ext>
            </a:extLst>
          </p:cNvPr>
          <p:cNvSpPr txBox="1"/>
          <p:nvPr/>
        </p:nvSpPr>
        <p:spPr>
          <a:xfrm>
            <a:off x="838016" y="1033979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spTree>
    <p:extLst>
      <p:ext uri="{BB962C8B-B14F-4D97-AF65-F5344CB8AC3E}">
        <p14:creationId xmlns:p14="http://schemas.microsoft.com/office/powerpoint/2010/main" val="652021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31A0E6-2F8D-3A5E-00CB-EEFF78B37D4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2FB0918-C63D-0292-EBFA-7EC8FABEDF74}"/>
              </a:ext>
            </a:extLst>
          </p:cNvPr>
          <p:cNvGraphicFramePr>
            <a:graphicFrameLocks noGrp="1"/>
          </p:cNvGraphicFramePr>
          <p:nvPr>
            <p:extLst>
              <p:ext uri="{D42A27DB-BD31-4B8C-83A1-F6EECF244321}">
                <p14:modId xmlns:p14="http://schemas.microsoft.com/office/powerpoint/2010/main" val="779207010"/>
              </p:ext>
            </p:extLst>
          </p:nvPr>
        </p:nvGraphicFramePr>
        <p:xfrm>
          <a:off x="278778" y="1290568"/>
          <a:ext cx="6732000" cy="1716360"/>
        </p:xfrm>
        <a:graphic>
          <a:graphicData uri="http://schemas.openxmlformats.org/drawingml/2006/table">
            <a:tbl>
              <a:tblPr firstRow="1" bandRow="1">
                <a:tableStyleId>{5C22544A-7EE6-4342-B048-85BDC9FD1C3A}</a:tableStyleId>
              </a:tblPr>
              <a:tblGrid>
                <a:gridCol w="4248000">
                  <a:extLst>
                    <a:ext uri="{9D8B030D-6E8A-4147-A177-3AD203B41FA5}">
                      <a16:colId xmlns:a16="http://schemas.microsoft.com/office/drawing/2014/main" val="3055288439"/>
                    </a:ext>
                  </a:extLst>
                </a:gridCol>
                <a:gridCol w="972000">
                  <a:extLst>
                    <a:ext uri="{9D8B030D-6E8A-4147-A177-3AD203B41FA5}">
                      <a16:colId xmlns:a16="http://schemas.microsoft.com/office/drawing/2014/main" val="86948422"/>
                    </a:ext>
                  </a:extLst>
                </a:gridCol>
                <a:gridCol w="504000">
                  <a:extLst>
                    <a:ext uri="{9D8B030D-6E8A-4147-A177-3AD203B41FA5}">
                      <a16:colId xmlns:a16="http://schemas.microsoft.com/office/drawing/2014/main" val="3677152176"/>
                    </a:ext>
                  </a:extLst>
                </a:gridCol>
                <a:gridCol w="504000">
                  <a:extLst>
                    <a:ext uri="{9D8B030D-6E8A-4147-A177-3AD203B41FA5}">
                      <a16:colId xmlns:a16="http://schemas.microsoft.com/office/drawing/2014/main" val="1747356802"/>
                    </a:ext>
                  </a:extLst>
                </a:gridCol>
                <a:gridCol w="504000">
                  <a:extLst>
                    <a:ext uri="{9D8B030D-6E8A-4147-A177-3AD203B41FA5}">
                      <a16:colId xmlns:a16="http://schemas.microsoft.com/office/drawing/2014/main" val="681031814"/>
                    </a:ext>
                  </a:extLst>
                </a:gridCol>
              </a:tblGrid>
              <a:tr h="501672">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400" b="1" u="none" dirty="0">
                          <a:solidFill>
                            <a:schemeClr val="tx1"/>
                          </a:solidFill>
                          <a:uFill>
                            <a:solidFill>
                              <a:srgbClr val="000000"/>
                            </a:solidFill>
                          </a:uFill>
                          <a:latin typeface="+mn-lt"/>
                          <a:cs typeface="Courier New"/>
                        </a:rPr>
                        <a:t>Tipping</a:t>
                      </a:r>
                      <a:r>
                        <a:rPr lang="en-NZ" sz="1400" b="1" u="none" spc="-60" dirty="0">
                          <a:solidFill>
                            <a:schemeClr val="tx1"/>
                          </a:solidFill>
                          <a:uFill>
                            <a:solidFill>
                              <a:srgbClr val="000000"/>
                            </a:solidFill>
                          </a:uFill>
                          <a:latin typeface="+mn-lt"/>
                          <a:cs typeface="Courier New"/>
                        </a:rPr>
                        <a:t> </a:t>
                      </a:r>
                      <a:r>
                        <a:rPr lang="en-NZ" sz="1400" b="1" u="none" dirty="0">
                          <a:solidFill>
                            <a:schemeClr val="tx1"/>
                          </a:solidFill>
                          <a:uFill>
                            <a:solidFill>
                              <a:srgbClr val="000000"/>
                            </a:solidFill>
                          </a:uFill>
                          <a:latin typeface="+mn-lt"/>
                          <a:cs typeface="Courier New"/>
                        </a:rPr>
                        <a:t>Point</a:t>
                      </a:r>
                      <a:r>
                        <a:rPr lang="en-NZ" sz="1400" b="1" u="none" spc="-60" dirty="0">
                          <a:solidFill>
                            <a:schemeClr val="tx1"/>
                          </a:solidFill>
                          <a:uFill>
                            <a:solidFill>
                              <a:srgbClr val="000000"/>
                            </a:solidFill>
                          </a:uFill>
                          <a:latin typeface="+mn-lt"/>
                          <a:cs typeface="Courier New"/>
                        </a:rPr>
                        <a:t> </a:t>
                      </a:r>
                      <a:r>
                        <a:rPr lang="en-NZ" sz="1400" b="1" u="none" spc="-10" dirty="0">
                          <a:solidFill>
                            <a:schemeClr val="tx1"/>
                          </a:solidFill>
                          <a:uFill>
                            <a:solidFill>
                              <a:srgbClr val="000000"/>
                            </a:solidFill>
                          </a:uFill>
                          <a:latin typeface="+mn-lt"/>
                          <a:cs typeface="Courier New"/>
                        </a:rPr>
                        <a:t>Wines</a:t>
                      </a:r>
                      <a:endParaRPr lang="en-NZ" sz="1400" b="1" u="none" dirty="0">
                        <a:solidFill>
                          <a:schemeClr val="tx1"/>
                        </a:solidFill>
                        <a:latin typeface="+mn-lt"/>
                        <a:cs typeface="Courier New"/>
                      </a:endParaRPr>
                    </a:p>
                  </a:txBody>
                  <a:tcPr marT="14400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1400" b="1" u="none" dirty="0">
                          <a:solidFill>
                            <a:schemeClr val="tx1"/>
                          </a:solidFill>
                          <a:uFill>
                            <a:solidFill>
                              <a:srgbClr val="000000"/>
                            </a:solidFill>
                          </a:uFill>
                          <a:latin typeface="+mn-lt"/>
                          <a:cs typeface="Courier New"/>
                        </a:rPr>
                        <a:t>ON</a:t>
                      </a:r>
                      <a:r>
                        <a:rPr lang="en-NZ" sz="1400" b="1" u="none" spc="-20" dirty="0">
                          <a:solidFill>
                            <a:schemeClr val="tx1"/>
                          </a:solidFill>
                          <a:uFill>
                            <a:solidFill>
                              <a:srgbClr val="000000"/>
                            </a:solidFill>
                          </a:uFill>
                          <a:latin typeface="+mn-lt"/>
                          <a:cs typeface="Courier New"/>
                        </a:rPr>
                        <a:t> </a:t>
                      </a:r>
                      <a:r>
                        <a:rPr lang="en-NZ" sz="1400" b="1" u="none" spc="-25" dirty="0">
                          <a:solidFill>
                            <a:schemeClr val="tx1"/>
                          </a:solidFill>
                          <a:uFill>
                            <a:solidFill>
                              <a:srgbClr val="000000"/>
                            </a:solidFill>
                          </a:uFill>
                          <a:latin typeface="+mn-lt"/>
                          <a:cs typeface="Courier New"/>
                        </a:rPr>
                        <a:t>TAP</a:t>
                      </a:r>
                      <a:endParaRPr lang="en-NZ" sz="1400" b="1" u="none" dirty="0">
                        <a:solidFill>
                          <a:schemeClr val="tx1"/>
                        </a:solidFill>
                        <a:latin typeface="+mn-lt"/>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Varietal</a:t>
                      </a:r>
                    </a:p>
                  </a:txBody>
                  <a:tcPr marT="144000" marB="0" anchor="b">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dirty="0">
                          <a:solidFill>
                            <a:schemeClr val="tx1"/>
                          </a:solidFill>
                        </a:rPr>
                        <a:t>160ml</a:t>
                      </a:r>
                    </a:p>
                  </a:txBody>
                  <a:tcPr marL="19440" marR="0" marT="144000" marB="0"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BlToTr w="12700" cmpd="sng">
                      <a:noFill/>
                      <a:prstDash val="solid"/>
                    </a:lnBlToTr>
                    <a:noFill/>
                  </a:tcPr>
                </a:tc>
                <a:tc>
                  <a:txBody>
                    <a:bodyPr/>
                    <a:lstStyle/>
                    <a:p>
                      <a:pPr algn="ctr"/>
                      <a:r>
                        <a:rPr lang="en-US" sz="1000" dirty="0">
                          <a:solidFill>
                            <a:schemeClr val="tx1"/>
                          </a:solidFill>
                        </a:rPr>
                        <a:t>250ml</a:t>
                      </a:r>
                    </a:p>
                  </a:txBody>
                  <a:tcPr marL="19440" marR="0" marT="144000" marB="0"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dirty="0">
                          <a:solidFill>
                            <a:schemeClr val="tx1"/>
                          </a:solidFill>
                        </a:rPr>
                        <a:t>500ml</a:t>
                      </a:r>
                    </a:p>
                  </a:txBody>
                  <a:tcPr marL="19440" marR="0" marT="144000" marB="0" anchor="b">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1081769"/>
                  </a:ext>
                </a:extLst>
              </a:tr>
              <a:tr h="337245">
                <a:tc rowSpan="3">
                  <a:txBody>
                    <a:bodyPr/>
                    <a:lstStyle/>
                    <a:p>
                      <a:pPr marL="0" marR="0" lvl="0" indent="0" algn="l" defTabSz="534604" rtl="0" eaLnBrk="1" fontAlgn="auto" latinLnBrk="0" hangingPunct="1">
                        <a:lnSpc>
                          <a:spcPct val="100000"/>
                        </a:lnSpc>
                        <a:spcBef>
                          <a:spcPts val="0"/>
                        </a:spcBef>
                        <a:spcAft>
                          <a:spcPts val="0"/>
                        </a:spcAft>
                        <a:buClrTx/>
                        <a:buSzTx/>
                        <a:buFontTx/>
                        <a:buNone/>
                        <a:tabLst/>
                        <a:defRPr/>
                      </a:pPr>
                      <a:r>
                        <a:rPr lang="en-NZ" sz="800" b="0" dirty="0">
                          <a:latin typeface="+mn-lt"/>
                          <a:cs typeface="Courier New"/>
                        </a:rPr>
                        <a:t>Tipping Point wines is a project between Al Brown </a:t>
                      </a:r>
                      <a:r>
                        <a:rPr lang="en-NZ" sz="800" b="0" spc="-25" dirty="0">
                          <a:latin typeface="+mn-lt"/>
                          <a:cs typeface="Courier New"/>
                        </a:rPr>
                        <a:t>and </a:t>
                      </a:r>
                      <a:r>
                        <a:rPr lang="en-NZ" sz="800" b="0" dirty="0">
                          <a:latin typeface="+mn-lt"/>
                          <a:cs typeface="Courier New"/>
                        </a:rPr>
                        <a:t>Constellation Brands created over the past year. From </a:t>
                      </a:r>
                      <a:r>
                        <a:rPr lang="en-NZ" sz="800" b="0" spc="-25" dirty="0">
                          <a:latin typeface="+mn-lt"/>
                          <a:cs typeface="Courier New"/>
                        </a:rPr>
                        <a:t>the </a:t>
                      </a:r>
                      <a:r>
                        <a:rPr lang="en-NZ" sz="800" b="0" dirty="0">
                          <a:latin typeface="+mn-lt"/>
                          <a:cs typeface="Courier New"/>
                        </a:rPr>
                        <a:t>outset this was about making a range of wines </a:t>
                      </a:r>
                      <a:r>
                        <a:rPr lang="en-NZ" sz="800" b="0" spc="-20" dirty="0">
                          <a:latin typeface="+mn-lt"/>
                          <a:cs typeface="Courier New"/>
                        </a:rPr>
                        <a:t>that </a:t>
                      </a:r>
                      <a:r>
                        <a:rPr lang="en-NZ" sz="800" b="0" dirty="0">
                          <a:latin typeface="+mn-lt"/>
                          <a:cs typeface="Courier New"/>
                        </a:rPr>
                        <a:t>celebrates all of the things that are close to my heart </a:t>
                      </a:r>
                      <a:r>
                        <a:rPr lang="en-NZ" sz="800" b="0" spc="-50" dirty="0">
                          <a:latin typeface="+mn-lt"/>
                          <a:cs typeface="Courier New"/>
                        </a:rPr>
                        <a:t>– </a:t>
                      </a:r>
                      <a:r>
                        <a:rPr lang="en-NZ" sz="800" b="0" dirty="0">
                          <a:latin typeface="+mn-lt"/>
                          <a:cs typeface="Courier New"/>
                        </a:rPr>
                        <a:t>our regions, our land, bringing people we love </a:t>
                      </a:r>
                      <a:r>
                        <a:rPr lang="en-NZ" sz="800" b="0" spc="-10" dirty="0">
                          <a:latin typeface="+mn-lt"/>
                          <a:cs typeface="Courier New"/>
                        </a:rPr>
                        <a:t>together </a:t>
                      </a:r>
                      <a:r>
                        <a:rPr lang="en-NZ" sz="800" b="0" dirty="0">
                          <a:latin typeface="+mn-lt"/>
                          <a:cs typeface="Courier New"/>
                        </a:rPr>
                        <a:t>for a bite of something delicious to eat and doing a </a:t>
                      </a:r>
                      <a:r>
                        <a:rPr lang="en-NZ" sz="800" b="0" spc="-25" dirty="0">
                          <a:latin typeface="+mn-lt"/>
                          <a:cs typeface="Courier New"/>
                        </a:rPr>
                        <a:t>bit </a:t>
                      </a:r>
                      <a:r>
                        <a:rPr lang="en-NZ" sz="800" b="0" dirty="0">
                          <a:latin typeface="+mn-lt"/>
                          <a:cs typeface="Courier New"/>
                        </a:rPr>
                        <a:t>of good in the </a:t>
                      </a:r>
                      <a:r>
                        <a:rPr lang="en-NZ" sz="800" b="0" spc="-10" dirty="0">
                          <a:latin typeface="+mn-lt"/>
                          <a:cs typeface="Courier New"/>
                        </a:rPr>
                        <a:t>process. </a:t>
                      </a:r>
                      <a:r>
                        <a:rPr lang="en-NZ" sz="800" b="0" dirty="0">
                          <a:latin typeface="+mn-lt"/>
                          <a:cs typeface="Courier New"/>
                        </a:rPr>
                        <a:t>Each one of the six varietals supports a </a:t>
                      </a:r>
                      <a:r>
                        <a:rPr lang="en-NZ" sz="800" b="0" spc="-10" dirty="0">
                          <a:latin typeface="+mn-lt"/>
                          <a:cs typeface="Courier New"/>
                        </a:rPr>
                        <a:t>different </a:t>
                      </a:r>
                      <a:r>
                        <a:rPr lang="en-NZ" sz="800" b="0" dirty="0">
                          <a:latin typeface="+mn-lt"/>
                          <a:cs typeface="Courier New"/>
                        </a:rPr>
                        <a:t>environmental charity organisation that is working hard </a:t>
                      </a:r>
                      <a:r>
                        <a:rPr lang="en-NZ" sz="800" b="0" spc="-25" dirty="0">
                          <a:latin typeface="+mn-lt"/>
                          <a:cs typeface="Courier New"/>
                        </a:rPr>
                        <a:t>to </a:t>
                      </a:r>
                      <a:r>
                        <a:rPr lang="en-NZ" sz="800" b="0" dirty="0">
                          <a:latin typeface="+mn-lt"/>
                          <a:cs typeface="Courier New"/>
                        </a:rPr>
                        <a:t>create a better future for New </a:t>
                      </a:r>
                      <a:r>
                        <a:rPr lang="en-NZ" sz="800" b="0" spc="-10" dirty="0">
                          <a:latin typeface="+mn-lt"/>
                          <a:cs typeface="Courier New"/>
                        </a:rPr>
                        <a:t>Zealand.</a:t>
                      </a:r>
                      <a:endParaRPr lang="en-NZ" sz="800" b="0" dirty="0">
                        <a:latin typeface="+mn-lt"/>
                        <a:cs typeface="Courier New"/>
                      </a:endParaRPr>
                    </a:p>
                  </a:txBody>
                  <a:tcPr marT="108000" marB="10800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en-US" sz="1000" b="1" dirty="0"/>
                        <a:t>Pinot Noir</a:t>
                      </a: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19</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28</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56</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615106961"/>
                  </a:ext>
                </a:extLst>
              </a:tr>
              <a:tr h="337245">
                <a:tc vMerge="1">
                  <a:txBody>
                    <a:bodyPr/>
                    <a:lstStyle/>
                    <a:p>
                      <a:endParaRPr lang="en-US" sz="1000" dirty="0"/>
                    </a:p>
                  </a:txBody>
                  <a:tcPr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151765" algn="l">
                        <a:lnSpc>
                          <a:spcPct val="100000"/>
                        </a:lnSpc>
                        <a:spcBef>
                          <a:spcPts val="25"/>
                        </a:spcBef>
                      </a:pPr>
                      <a:r>
                        <a:rPr lang="en-NZ" sz="1000" b="1" spc="-20" dirty="0">
                          <a:latin typeface="+mn-lt"/>
                          <a:cs typeface="Courier New"/>
                        </a:rPr>
                        <a:t>Rosé</a:t>
                      </a:r>
                      <a:endParaRPr lang="en-NZ" sz="1000" b="1" dirty="0">
                        <a:latin typeface="+mn-lt"/>
                        <a:cs typeface="Courier New"/>
                      </a:endParaRP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15</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24</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tc>
                  <a:txBody>
                    <a:bodyPr/>
                    <a:lstStyle/>
                    <a:p>
                      <a:pPr algn="ctr"/>
                      <a:r>
                        <a:rPr lang="en-US" sz="1000" b="1" dirty="0"/>
                        <a:t>44</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noFill/>
                  </a:tcPr>
                </a:tc>
                <a:extLst>
                  <a:ext uri="{0D108BD9-81ED-4DB2-BD59-A6C34878D82A}">
                    <a16:rowId xmlns:a16="http://schemas.microsoft.com/office/drawing/2014/main" val="1982643059"/>
                  </a:ext>
                </a:extLst>
              </a:tr>
              <a:tr h="463933">
                <a:tc vMerge="1">
                  <a:txBody>
                    <a:bodyPr/>
                    <a:lstStyle/>
                    <a:p>
                      <a:endParaRPr lang="en-US" sz="1000" dirty="0"/>
                    </a:p>
                  </a:txBody>
                  <a:tcPr marT="0" marB="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r>
                        <a:rPr lang="en-US" sz="1000" b="1" dirty="0"/>
                        <a:t>Chardonnay</a:t>
                      </a:r>
                    </a:p>
                  </a:txBody>
                  <a:tcPr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15</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24</a:t>
                      </a:r>
                    </a:p>
                  </a:txBody>
                  <a:tcPr marL="19440" marR="0"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1000" b="1" dirty="0"/>
                        <a:t>44</a:t>
                      </a:r>
                    </a:p>
                  </a:txBody>
                  <a:tcPr marL="1944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9876673"/>
                  </a:ext>
                </a:extLst>
              </a:tr>
            </a:tbl>
          </a:graphicData>
        </a:graphic>
      </p:graphicFrame>
      <p:sp>
        <p:nvSpPr>
          <p:cNvPr id="27" name="TextBox 26">
            <a:extLst>
              <a:ext uri="{FF2B5EF4-FFF2-40B4-BE49-F238E27FC236}">
                <a16:creationId xmlns:a16="http://schemas.microsoft.com/office/drawing/2014/main" id="{B854CEEA-25FB-1364-1AF5-26C6273C9D81}"/>
              </a:ext>
            </a:extLst>
          </p:cNvPr>
          <p:cNvSpPr txBox="1"/>
          <p:nvPr/>
        </p:nvSpPr>
        <p:spPr>
          <a:xfrm>
            <a:off x="8444461" y="187523"/>
            <a:ext cx="5729986" cy="1323439"/>
          </a:xfrm>
          <a:prstGeom prst="rect">
            <a:avLst/>
          </a:prstGeom>
          <a:noFill/>
        </p:spPr>
        <p:txBody>
          <a:bodyPr wrap="square" lIns="72000" rtlCol="0">
            <a:spAutoFit/>
          </a:bodyPr>
          <a:lstStyle/>
          <a:p>
            <a:r>
              <a:rPr lang="en-US" sz="8000" dirty="0">
                <a:latin typeface="Stencil" pitchFamily="82" charset="77"/>
              </a:rPr>
              <a:t>On license</a:t>
            </a:r>
          </a:p>
        </p:txBody>
      </p:sp>
      <p:sp>
        <p:nvSpPr>
          <p:cNvPr id="8" name="object 39">
            <a:extLst>
              <a:ext uri="{FF2B5EF4-FFF2-40B4-BE49-F238E27FC236}">
                <a16:creationId xmlns:a16="http://schemas.microsoft.com/office/drawing/2014/main" id="{DE79B675-7B03-EB29-8271-803409734001}"/>
              </a:ext>
            </a:extLst>
          </p:cNvPr>
          <p:cNvSpPr txBox="1"/>
          <p:nvPr/>
        </p:nvSpPr>
        <p:spPr>
          <a:xfrm>
            <a:off x="624414" y="1047232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sp>
        <p:nvSpPr>
          <p:cNvPr id="7" name="TextBox 6">
            <a:extLst>
              <a:ext uri="{FF2B5EF4-FFF2-40B4-BE49-F238E27FC236}">
                <a16:creationId xmlns:a16="http://schemas.microsoft.com/office/drawing/2014/main" id="{569968D4-AFAC-7FF6-CA38-99AF1E7081CE}"/>
              </a:ext>
            </a:extLst>
          </p:cNvPr>
          <p:cNvSpPr txBox="1"/>
          <p:nvPr/>
        </p:nvSpPr>
        <p:spPr>
          <a:xfrm>
            <a:off x="791946" y="187523"/>
            <a:ext cx="5729985" cy="1323439"/>
          </a:xfrm>
          <a:prstGeom prst="rect">
            <a:avLst/>
          </a:prstGeom>
          <a:noFill/>
        </p:spPr>
        <p:txBody>
          <a:bodyPr wrap="square" lIns="72000" rtlCol="0">
            <a:spAutoFit/>
          </a:bodyPr>
          <a:lstStyle/>
          <a:p>
            <a:r>
              <a:rPr lang="en-US" sz="8000" dirty="0">
                <a:latin typeface="Stencil" pitchFamily="82" charset="77"/>
              </a:rPr>
              <a:t>On license</a:t>
            </a:r>
          </a:p>
        </p:txBody>
      </p:sp>
      <p:grpSp>
        <p:nvGrpSpPr>
          <p:cNvPr id="20" name="Group 19">
            <a:extLst>
              <a:ext uri="{FF2B5EF4-FFF2-40B4-BE49-F238E27FC236}">
                <a16:creationId xmlns:a16="http://schemas.microsoft.com/office/drawing/2014/main" id="{5B411846-1E9A-44AD-94A2-A8A8BFD8B667}"/>
              </a:ext>
            </a:extLst>
          </p:cNvPr>
          <p:cNvGrpSpPr/>
          <p:nvPr/>
        </p:nvGrpSpPr>
        <p:grpSpPr>
          <a:xfrm>
            <a:off x="8017621" y="5622150"/>
            <a:ext cx="1800014" cy="2133789"/>
            <a:chOff x="7161422" y="6508770"/>
            <a:chExt cx="1661942" cy="2133789"/>
          </a:xfrm>
        </p:grpSpPr>
        <p:sp>
          <p:nvSpPr>
            <p:cNvPr id="3" name="TextBox 2">
              <a:extLst>
                <a:ext uri="{FF2B5EF4-FFF2-40B4-BE49-F238E27FC236}">
                  <a16:creationId xmlns:a16="http://schemas.microsoft.com/office/drawing/2014/main" id="{79FE0FE1-3260-4202-AFBC-9DD2C1B12FDD}"/>
                </a:ext>
              </a:extLst>
            </p:cNvPr>
            <p:cNvSpPr txBox="1"/>
            <p:nvPr/>
          </p:nvSpPr>
          <p:spPr>
            <a:xfrm>
              <a:off x="7161422" y="6508770"/>
              <a:ext cx="1661942" cy="2133789"/>
            </a:xfrm>
            <a:prstGeom prst="rect">
              <a:avLst/>
            </a:prstGeom>
            <a:noFill/>
          </p:spPr>
          <p:txBody>
            <a:bodyPr wrap="square" rtlCol="0">
              <a:spAutoFit/>
            </a:bodyPr>
            <a:lstStyle/>
            <a:p>
              <a:r>
                <a:rPr lang="en-NZ" sz="1400" b="1" dirty="0"/>
                <a:t>Gin        </a:t>
              </a:r>
              <a:r>
                <a:rPr lang="en-NZ" sz="800" b="1" dirty="0"/>
                <a:t> </a:t>
              </a:r>
              <a:r>
                <a:rPr lang="en-NZ" sz="1000" b="1" dirty="0"/>
                <a:t>30ml</a:t>
              </a:r>
            </a:p>
            <a:p>
              <a:endParaRPr lang="en-NZ" sz="400" b="1" dirty="0"/>
            </a:p>
            <a:p>
              <a:pPr>
                <a:lnSpc>
                  <a:spcPct val="135000"/>
                </a:lnSpc>
              </a:pPr>
              <a:r>
                <a:rPr lang="en-NZ" sz="1000" b="1" dirty="0"/>
                <a:t>Tanqueray         13</a:t>
              </a:r>
            </a:p>
            <a:p>
              <a:pPr>
                <a:lnSpc>
                  <a:spcPct val="135000"/>
                </a:lnSpc>
              </a:pPr>
              <a:r>
                <a:rPr lang="en-NZ" sz="1000" b="1" dirty="0"/>
                <a:t>Roku              14</a:t>
              </a:r>
            </a:p>
            <a:p>
              <a:pPr>
                <a:lnSpc>
                  <a:spcPct val="135000"/>
                </a:lnSpc>
              </a:pPr>
              <a:r>
                <a:rPr lang="en-NZ" sz="1000" b="1" dirty="0"/>
                <a:t>Scapegrace        14</a:t>
              </a:r>
            </a:p>
            <a:p>
              <a:pPr>
                <a:lnSpc>
                  <a:spcPct val="135000"/>
                </a:lnSpc>
              </a:pPr>
              <a:r>
                <a:rPr lang="en-NZ" sz="1000" b="1" dirty="0"/>
                <a:t>Scapegrace Black  14</a:t>
              </a:r>
            </a:p>
            <a:p>
              <a:pPr>
                <a:lnSpc>
                  <a:spcPct val="135000"/>
                </a:lnSpc>
              </a:pPr>
              <a:r>
                <a:rPr lang="en-NZ" sz="1000" b="1" dirty="0"/>
                <a:t>The Source        15</a:t>
              </a:r>
            </a:p>
            <a:p>
              <a:pPr>
                <a:lnSpc>
                  <a:spcPct val="135000"/>
                </a:lnSpc>
              </a:pPr>
              <a:r>
                <a:rPr lang="en-NZ" sz="1000" b="1" dirty="0"/>
                <a:t>Strange Nature    15</a:t>
              </a:r>
            </a:p>
            <a:p>
              <a:pPr>
                <a:lnSpc>
                  <a:spcPct val="135000"/>
                </a:lnSpc>
              </a:pPr>
              <a:endParaRPr lang="en-NZ" sz="200" b="1" dirty="0"/>
            </a:p>
            <a:p>
              <a:pPr>
                <a:lnSpc>
                  <a:spcPts val="1100"/>
                </a:lnSpc>
              </a:pPr>
              <a:r>
                <a:rPr lang="en-NZ" sz="1000" b="1" dirty="0"/>
                <a:t>Strange Nature   Pinot Noir        16</a:t>
              </a:r>
            </a:p>
            <a:p>
              <a:pPr>
                <a:lnSpc>
                  <a:spcPct val="135000"/>
                </a:lnSpc>
              </a:pPr>
              <a:r>
                <a:rPr lang="en-NZ" sz="1000" b="1" dirty="0"/>
                <a:t>Hendricks         16</a:t>
              </a:r>
            </a:p>
          </p:txBody>
        </p:sp>
        <p:cxnSp>
          <p:nvCxnSpPr>
            <p:cNvPr id="9" name="Straight Connector 8">
              <a:extLst>
                <a:ext uri="{FF2B5EF4-FFF2-40B4-BE49-F238E27FC236}">
                  <a16:creationId xmlns:a16="http://schemas.microsoft.com/office/drawing/2014/main" id="{DB8244D9-F370-470F-B696-E57B65371A3F}"/>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2" name="Group 31">
            <a:extLst>
              <a:ext uri="{FF2B5EF4-FFF2-40B4-BE49-F238E27FC236}">
                <a16:creationId xmlns:a16="http://schemas.microsoft.com/office/drawing/2014/main" id="{E937355B-C0CA-45B5-B461-6F1B9C594325}"/>
              </a:ext>
            </a:extLst>
          </p:cNvPr>
          <p:cNvGrpSpPr/>
          <p:nvPr/>
        </p:nvGrpSpPr>
        <p:grpSpPr>
          <a:xfrm>
            <a:off x="8026089" y="7819826"/>
            <a:ext cx="1791545" cy="1892826"/>
            <a:chOff x="7161422" y="6508770"/>
            <a:chExt cx="1661942" cy="1892826"/>
          </a:xfrm>
        </p:grpSpPr>
        <p:sp>
          <p:nvSpPr>
            <p:cNvPr id="34" name="TextBox 33">
              <a:extLst>
                <a:ext uri="{FF2B5EF4-FFF2-40B4-BE49-F238E27FC236}">
                  <a16:creationId xmlns:a16="http://schemas.microsoft.com/office/drawing/2014/main" id="{6B90DE2E-D919-48C0-B871-793E4E04C211}"/>
                </a:ext>
              </a:extLst>
            </p:cNvPr>
            <p:cNvSpPr txBox="1"/>
            <p:nvPr/>
          </p:nvSpPr>
          <p:spPr>
            <a:xfrm>
              <a:off x="7161422" y="6508770"/>
              <a:ext cx="1661942" cy="1892826"/>
            </a:xfrm>
            <a:prstGeom prst="rect">
              <a:avLst/>
            </a:prstGeom>
            <a:noFill/>
          </p:spPr>
          <p:txBody>
            <a:bodyPr wrap="square" rtlCol="0">
              <a:spAutoFit/>
            </a:bodyPr>
            <a:lstStyle/>
            <a:p>
              <a:r>
                <a:rPr lang="en-NZ" sz="1400" b="1" dirty="0"/>
                <a:t>Brandy/</a:t>
              </a:r>
            </a:p>
            <a:p>
              <a:r>
                <a:rPr lang="en-NZ" sz="1400" b="1" dirty="0"/>
                <a:t>Cognac</a:t>
              </a:r>
              <a:endParaRPr lang="en-NZ" sz="1000" b="1" dirty="0"/>
            </a:p>
            <a:p>
              <a:endParaRPr lang="en-NZ" sz="400" b="1" dirty="0"/>
            </a:p>
            <a:p>
              <a:r>
                <a:rPr lang="en-NZ" sz="1000" b="1" dirty="0"/>
                <a:t>St Remy      30ml 12</a:t>
              </a:r>
            </a:p>
            <a:p>
              <a:endParaRPr lang="en-NZ" sz="500" b="1" dirty="0"/>
            </a:p>
            <a:p>
              <a:r>
                <a:rPr lang="en-NZ" sz="1000" b="1" dirty="0"/>
                <a:t>Calvados Pays</a:t>
              </a:r>
            </a:p>
            <a:p>
              <a:r>
                <a:rPr lang="en-NZ" sz="1000" b="1" dirty="0" err="1"/>
                <a:t>D’auge</a:t>
              </a:r>
              <a:r>
                <a:rPr lang="en-NZ" sz="1000" b="1" dirty="0"/>
                <a:t>       30ml 14</a:t>
              </a:r>
            </a:p>
            <a:p>
              <a:endParaRPr lang="en-NZ" sz="500" b="1" dirty="0"/>
            </a:p>
            <a:p>
              <a:r>
                <a:rPr lang="en-NZ" sz="1000" b="1" dirty="0" err="1"/>
                <a:t>Delord</a:t>
              </a:r>
              <a:r>
                <a:rPr lang="en-NZ" sz="1000" b="1" dirty="0"/>
                <a:t> Bas</a:t>
              </a:r>
            </a:p>
            <a:p>
              <a:r>
                <a:rPr lang="en-NZ" sz="1000" b="1" dirty="0"/>
                <a:t>Armagnac     50ml 24</a:t>
              </a:r>
            </a:p>
            <a:p>
              <a:endParaRPr lang="en-NZ" sz="500" b="1" dirty="0"/>
            </a:p>
            <a:p>
              <a:r>
                <a:rPr lang="en-NZ" sz="1000" b="1" dirty="0" err="1"/>
                <a:t>Delmaine</a:t>
              </a:r>
              <a:r>
                <a:rPr lang="en-NZ" sz="1000" b="1" dirty="0"/>
                <a:t> pale &amp;</a:t>
              </a:r>
            </a:p>
            <a:p>
              <a:r>
                <a:rPr lang="en-NZ" sz="1000" b="1" dirty="0"/>
                <a:t>Dry          50ml 30</a:t>
              </a:r>
            </a:p>
          </p:txBody>
        </p:sp>
        <p:cxnSp>
          <p:nvCxnSpPr>
            <p:cNvPr id="36" name="Straight Connector 35">
              <a:extLst>
                <a:ext uri="{FF2B5EF4-FFF2-40B4-BE49-F238E27FC236}">
                  <a16:creationId xmlns:a16="http://schemas.microsoft.com/office/drawing/2014/main" id="{10FB0A6A-10E6-49BD-B953-22E0532306C7}"/>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9" name="Group 38">
            <a:extLst>
              <a:ext uri="{FF2B5EF4-FFF2-40B4-BE49-F238E27FC236}">
                <a16:creationId xmlns:a16="http://schemas.microsoft.com/office/drawing/2014/main" id="{2A96711F-7324-4018-99D6-A2387CFCE30F}"/>
              </a:ext>
            </a:extLst>
          </p:cNvPr>
          <p:cNvGrpSpPr/>
          <p:nvPr/>
        </p:nvGrpSpPr>
        <p:grpSpPr>
          <a:xfrm>
            <a:off x="11451706" y="5627136"/>
            <a:ext cx="1800013" cy="1123384"/>
            <a:chOff x="7161422" y="6508770"/>
            <a:chExt cx="1661942" cy="1123384"/>
          </a:xfrm>
        </p:grpSpPr>
        <p:sp>
          <p:nvSpPr>
            <p:cNvPr id="41" name="TextBox 40">
              <a:extLst>
                <a:ext uri="{FF2B5EF4-FFF2-40B4-BE49-F238E27FC236}">
                  <a16:creationId xmlns:a16="http://schemas.microsoft.com/office/drawing/2014/main" id="{0FD91873-8C5B-4E8F-9606-5154104AEA04}"/>
                </a:ext>
              </a:extLst>
            </p:cNvPr>
            <p:cNvSpPr txBox="1"/>
            <p:nvPr/>
          </p:nvSpPr>
          <p:spPr>
            <a:xfrm>
              <a:off x="7161422" y="6508770"/>
              <a:ext cx="1661942" cy="1123384"/>
            </a:xfrm>
            <a:prstGeom prst="rect">
              <a:avLst/>
            </a:prstGeom>
            <a:noFill/>
          </p:spPr>
          <p:txBody>
            <a:bodyPr wrap="square" rtlCol="0">
              <a:spAutoFit/>
            </a:bodyPr>
            <a:lstStyle/>
            <a:p>
              <a:r>
                <a:rPr lang="en-NZ" sz="1400" b="1" dirty="0"/>
                <a:t>Rum        </a:t>
              </a:r>
              <a:r>
                <a:rPr lang="en-NZ" sz="800" b="1" dirty="0"/>
                <a:t> </a:t>
              </a:r>
              <a:r>
                <a:rPr lang="en-NZ" sz="1000" b="1" dirty="0"/>
                <a:t>30ml</a:t>
              </a:r>
            </a:p>
            <a:p>
              <a:endParaRPr lang="en-NZ" sz="400" b="1" dirty="0"/>
            </a:p>
            <a:p>
              <a:r>
                <a:rPr lang="en-NZ" sz="1000" b="1" dirty="0"/>
                <a:t>Bacardi White     13</a:t>
              </a:r>
            </a:p>
            <a:p>
              <a:endParaRPr lang="en-NZ" sz="300" b="1" dirty="0"/>
            </a:p>
            <a:p>
              <a:r>
                <a:rPr lang="en-NZ" sz="1000" b="1" dirty="0"/>
                <a:t>Bacardi Gold      13</a:t>
              </a:r>
            </a:p>
            <a:p>
              <a:r>
                <a:rPr lang="en-NZ" sz="300" b="1" dirty="0"/>
                <a:t> </a:t>
              </a:r>
            </a:p>
            <a:p>
              <a:r>
                <a:rPr lang="en-NZ" sz="1000" b="1" dirty="0" err="1"/>
                <a:t>Sagatiba</a:t>
              </a:r>
              <a:r>
                <a:rPr lang="en-NZ" sz="1000" b="1" dirty="0"/>
                <a:t> Cachaca  13</a:t>
              </a:r>
            </a:p>
            <a:p>
              <a:endParaRPr lang="en-NZ" sz="300" b="1" dirty="0"/>
            </a:p>
            <a:p>
              <a:r>
                <a:rPr lang="en-NZ" sz="1000" b="1" dirty="0"/>
                <a:t>Kraken            13</a:t>
              </a:r>
            </a:p>
          </p:txBody>
        </p:sp>
        <p:cxnSp>
          <p:nvCxnSpPr>
            <p:cNvPr id="42" name="Straight Connector 41">
              <a:extLst>
                <a:ext uri="{FF2B5EF4-FFF2-40B4-BE49-F238E27FC236}">
                  <a16:creationId xmlns:a16="http://schemas.microsoft.com/office/drawing/2014/main" id="{36A671C6-EDA8-40B7-8E1C-F6E5C55A4DA5}"/>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44" name="Group 43">
            <a:extLst>
              <a:ext uri="{FF2B5EF4-FFF2-40B4-BE49-F238E27FC236}">
                <a16:creationId xmlns:a16="http://schemas.microsoft.com/office/drawing/2014/main" id="{79D9A15B-3FC8-4890-9498-6494A1775872}"/>
              </a:ext>
            </a:extLst>
          </p:cNvPr>
          <p:cNvGrpSpPr/>
          <p:nvPr/>
        </p:nvGrpSpPr>
        <p:grpSpPr>
          <a:xfrm>
            <a:off x="9724077" y="7145433"/>
            <a:ext cx="1791544" cy="3075842"/>
            <a:chOff x="7161422" y="6508770"/>
            <a:chExt cx="1661942" cy="3075842"/>
          </a:xfrm>
        </p:grpSpPr>
        <p:sp>
          <p:nvSpPr>
            <p:cNvPr id="45" name="TextBox 44">
              <a:extLst>
                <a:ext uri="{FF2B5EF4-FFF2-40B4-BE49-F238E27FC236}">
                  <a16:creationId xmlns:a16="http://schemas.microsoft.com/office/drawing/2014/main" id="{AC8407C4-4A44-489B-A7A0-596CC14AD3F2}"/>
                </a:ext>
              </a:extLst>
            </p:cNvPr>
            <p:cNvSpPr txBox="1"/>
            <p:nvPr/>
          </p:nvSpPr>
          <p:spPr>
            <a:xfrm>
              <a:off x="7161422" y="6508770"/>
              <a:ext cx="1661942" cy="3075842"/>
            </a:xfrm>
            <a:prstGeom prst="rect">
              <a:avLst/>
            </a:prstGeom>
            <a:noFill/>
          </p:spPr>
          <p:txBody>
            <a:bodyPr wrap="square" rtlCol="0">
              <a:spAutoFit/>
            </a:bodyPr>
            <a:lstStyle/>
            <a:p>
              <a:r>
                <a:rPr lang="en-NZ" sz="1400" b="1" dirty="0"/>
                <a:t>Liqueurs/</a:t>
              </a:r>
            </a:p>
            <a:p>
              <a:r>
                <a:rPr lang="en-NZ" sz="1400" b="1" dirty="0"/>
                <a:t>Aperitifs  </a:t>
              </a:r>
              <a:r>
                <a:rPr lang="en-NZ" sz="800" b="1" dirty="0"/>
                <a:t> </a:t>
              </a:r>
              <a:r>
                <a:rPr lang="en-NZ" sz="1000" b="1" dirty="0"/>
                <a:t>30ml</a:t>
              </a:r>
            </a:p>
            <a:p>
              <a:endParaRPr lang="en-NZ" sz="400" b="1" dirty="0"/>
            </a:p>
            <a:p>
              <a:pPr>
                <a:lnSpc>
                  <a:spcPct val="125000"/>
                </a:lnSpc>
              </a:pPr>
              <a:r>
                <a:rPr lang="en-NZ" sz="1000" b="1" dirty="0"/>
                <a:t>Amaretto          11</a:t>
              </a:r>
            </a:p>
            <a:p>
              <a:pPr>
                <a:lnSpc>
                  <a:spcPct val="125000"/>
                </a:lnSpc>
              </a:pPr>
              <a:r>
                <a:rPr lang="en-NZ" sz="1000" b="1" dirty="0"/>
                <a:t>Aperol            11</a:t>
              </a:r>
            </a:p>
            <a:p>
              <a:pPr>
                <a:lnSpc>
                  <a:spcPct val="125000"/>
                </a:lnSpc>
              </a:pPr>
              <a:r>
                <a:rPr lang="en-NZ" sz="1000" b="1" dirty="0"/>
                <a:t>Baileys           11</a:t>
              </a:r>
            </a:p>
            <a:p>
              <a:pPr>
                <a:lnSpc>
                  <a:spcPct val="125000"/>
                </a:lnSpc>
              </a:pPr>
              <a:r>
                <a:rPr lang="en-NZ" sz="1000" b="1" dirty="0"/>
                <a:t>Campari           11</a:t>
              </a:r>
            </a:p>
            <a:p>
              <a:pPr>
                <a:lnSpc>
                  <a:spcPct val="125000"/>
                </a:lnSpc>
              </a:pPr>
              <a:r>
                <a:rPr lang="en-NZ" sz="1000" b="1" dirty="0"/>
                <a:t>Cointreau         11</a:t>
              </a:r>
            </a:p>
            <a:p>
              <a:pPr>
                <a:lnSpc>
                  <a:spcPct val="125000"/>
                </a:lnSpc>
              </a:pPr>
              <a:r>
                <a:rPr lang="en-NZ" sz="1000" b="1" dirty="0" err="1"/>
                <a:t>Tuaca</a:t>
              </a:r>
              <a:r>
                <a:rPr lang="en-NZ" sz="1000" b="1" dirty="0"/>
                <a:t>             11</a:t>
              </a:r>
            </a:p>
            <a:p>
              <a:pPr>
                <a:lnSpc>
                  <a:spcPct val="125000"/>
                </a:lnSpc>
              </a:pPr>
              <a:r>
                <a:rPr lang="en-NZ" sz="1000" b="1" dirty="0"/>
                <a:t>Crème De Cacao    11</a:t>
              </a:r>
            </a:p>
            <a:p>
              <a:pPr>
                <a:lnSpc>
                  <a:spcPct val="125000"/>
                </a:lnSpc>
              </a:pPr>
              <a:r>
                <a:rPr lang="en-NZ" sz="1000" b="1" dirty="0"/>
                <a:t>Frangelico        11</a:t>
              </a:r>
            </a:p>
            <a:p>
              <a:pPr>
                <a:lnSpc>
                  <a:spcPct val="125000"/>
                </a:lnSpc>
              </a:pPr>
              <a:r>
                <a:rPr lang="en-NZ" sz="1000" b="1" dirty="0"/>
                <a:t>Kahlua            11</a:t>
              </a:r>
            </a:p>
            <a:p>
              <a:pPr>
                <a:lnSpc>
                  <a:spcPct val="125000"/>
                </a:lnSpc>
              </a:pPr>
              <a:r>
                <a:rPr lang="en-NZ" sz="1000" b="1" dirty="0" err="1"/>
                <a:t>Pimms</a:t>
              </a:r>
              <a:r>
                <a:rPr lang="en-NZ" sz="1000" b="1" dirty="0"/>
                <a:t>             11</a:t>
              </a:r>
            </a:p>
            <a:p>
              <a:pPr>
                <a:lnSpc>
                  <a:spcPct val="125000"/>
                </a:lnSpc>
              </a:pPr>
              <a:r>
                <a:rPr lang="en-NZ" sz="1000" b="1" dirty="0"/>
                <a:t>Drambuie          12</a:t>
              </a:r>
            </a:p>
            <a:p>
              <a:pPr>
                <a:lnSpc>
                  <a:spcPct val="125000"/>
                </a:lnSpc>
              </a:pPr>
              <a:r>
                <a:rPr lang="en-NZ" sz="1000" b="1" dirty="0"/>
                <a:t>Amaro Montenegro  12</a:t>
              </a:r>
            </a:p>
            <a:p>
              <a:pPr>
                <a:lnSpc>
                  <a:spcPct val="125000"/>
                </a:lnSpc>
              </a:pPr>
              <a:r>
                <a:rPr lang="en-NZ" sz="1000" b="1" dirty="0"/>
                <a:t>St Germain        12</a:t>
              </a:r>
            </a:p>
          </p:txBody>
        </p:sp>
        <p:cxnSp>
          <p:nvCxnSpPr>
            <p:cNvPr id="46" name="Straight Connector 45">
              <a:extLst>
                <a:ext uri="{FF2B5EF4-FFF2-40B4-BE49-F238E27FC236}">
                  <a16:creationId xmlns:a16="http://schemas.microsoft.com/office/drawing/2014/main" id="{44D4D7B1-C06A-4D50-B969-C1AD51429D07}"/>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3" name="Group 52">
            <a:extLst>
              <a:ext uri="{FF2B5EF4-FFF2-40B4-BE49-F238E27FC236}">
                <a16:creationId xmlns:a16="http://schemas.microsoft.com/office/drawing/2014/main" id="{7BFF6567-E867-432E-8709-2DE03B2445AB}"/>
              </a:ext>
            </a:extLst>
          </p:cNvPr>
          <p:cNvGrpSpPr/>
          <p:nvPr/>
        </p:nvGrpSpPr>
        <p:grpSpPr>
          <a:xfrm>
            <a:off x="13164254" y="5628607"/>
            <a:ext cx="1785557" cy="1321516"/>
            <a:chOff x="7161422" y="6508770"/>
            <a:chExt cx="1661942" cy="1321516"/>
          </a:xfrm>
        </p:grpSpPr>
        <p:sp>
          <p:nvSpPr>
            <p:cNvPr id="54" name="TextBox 53">
              <a:extLst>
                <a:ext uri="{FF2B5EF4-FFF2-40B4-BE49-F238E27FC236}">
                  <a16:creationId xmlns:a16="http://schemas.microsoft.com/office/drawing/2014/main" id="{5FA3BB9F-0104-4119-8847-8A2C5504DB2F}"/>
                </a:ext>
              </a:extLst>
            </p:cNvPr>
            <p:cNvSpPr txBox="1"/>
            <p:nvPr/>
          </p:nvSpPr>
          <p:spPr>
            <a:xfrm>
              <a:off x="7161422" y="6508770"/>
              <a:ext cx="1661942" cy="1321516"/>
            </a:xfrm>
            <a:prstGeom prst="rect">
              <a:avLst/>
            </a:prstGeom>
            <a:noFill/>
          </p:spPr>
          <p:txBody>
            <a:bodyPr wrap="square" rtlCol="0">
              <a:spAutoFit/>
            </a:bodyPr>
            <a:lstStyle/>
            <a:p>
              <a:r>
                <a:rPr lang="en-NZ" sz="1400" b="1" dirty="0"/>
                <a:t>Vodka      </a:t>
              </a:r>
              <a:r>
                <a:rPr lang="en-NZ" sz="800" b="1" dirty="0"/>
                <a:t> </a:t>
              </a:r>
              <a:r>
                <a:rPr lang="en-NZ" sz="1000" b="1" dirty="0"/>
                <a:t>30ml</a:t>
              </a:r>
            </a:p>
            <a:p>
              <a:endParaRPr lang="en-NZ" sz="400" b="1" dirty="0"/>
            </a:p>
            <a:p>
              <a:pPr>
                <a:lnSpc>
                  <a:spcPct val="125000"/>
                </a:lnSpc>
              </a:pPr>
              <a:r>
                <a:rPr lang="en-NZ" sz="1000" b="1" dirty="0"/>
                <a:t>Absolut           13</a:t>
              </a:r>
            </a:p>
            <a:p>
              <a:pPr>
                <a:lnSpc>
                  <a:spcPct val="125000"/>
                </a:lnSpc>
              </a:pPr>
              <a:r>
                <a:rPr lang="en-NZ" sz="1000" b="1" dirty="0"/>
                <a:t>Broken Shed       14</a:t>
              </a:r>
            </a:p>
            <a:p>
              <a:pPr>
                <a:lnSpc>
                  <a:spcPct val="125000"/>
                </a:lnSpc>
              </a:pPr>
              <a:r>
                <a:rPr lang="en-NZ" sz="1000" b="1" dirty="0"/>
                <a:t>Grey Goose        15</a:t>
              </a:r>
            </a:p>
            <a:p>
              <a:pPr>
                <a:lnSpc>
                  <a:spcPct val="125000"/>
                </a:lnSpc>
              </a:pPr>
              <a:r>
                <a:rPr lang="en-NZ" sz="1000" b="1" dirty="0"/>
                <a:t>Reid Single</a:t>
              </a:r>
            </a:p>
            <a:p>
              <a:pPr>
                <a:lnSpc>
                  <a:spcPct val="125000"/>
                </a:lnSpc>
              </a:pPr>
              <a:r>
                <a:rPr lang="en-NZ" sz="1000" b="1" dirty="0"/>
                <a:t>Malt              16</a:t>
              </a:r>
            </a:p>
          </p:txBody>
        </p:sp>
        <p:cxnSp>
          <p:nvCxnSpPr>
            <p:cNvPr id="55" name="Straight Connector 54">
              <a:extLst>
                <a:ext uri="{FF2B5EF4-FFF2-40B4-BE49-F238E27FC236}">
                  <a16:creationId xmlns:a16="http://schemas.microsoft.com/office/drawing/2014/main" id="{4512CFD4-41AD-442B-BF4F-7DD7D7F94D64}"/>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9" name="Group 58">
            <a:extLst>
              <a:ext uri="{FF2B5EF4-FFF2-40B4-BE49-F238E27FC236}">
                <a16:creationId xmlns:a16="http://schemas.microsoft.com/office/drawing/2014/main" id="{6497D156-EF07-4221-B9B5-26AC1389D0CB}"/>
              </a:ext>
            </a:extLst>
          </p:cNvPr>
          <p:cNvGrpSpPr/>
          <p:nvPr/>
        </p:nvGrpSpPr>
        <p:grpSpPr>
          <a:xfrm>
            <a:off x="11446125" y="6801254"/>
            <a:ext cx="1806785" cy="3687548"/>
            <a:chOff x="7161422" y="6508770"/>
            <a:chExt cx="1661942" cy="3687548"/>
          </a:xfrm>
        </p:grpSpPr>
        <p:sp>
          <p:nvSpPr>
            <p:cNvPr id="60" name="TextBox 59">
              <a:extLst>
                <a:ext uri="{FF2B5EF4-FFF2-40B4-BE49-F238E27FC236}">
                  <a16:creationId xmlns:a16="http://schemas.microsoft.com/office/drawing/2014/main" id="{C9469EDF-7B64-4877-BBAF-97F48309FE82}"/>
                </a:ext>
              </a:extLst>
            </p:cNvPr>
            <p:cNvSpPr txBox="1"/>
            <p:nvPr/>
          </p:nvSpPr>
          <p:spPr>
            <a:xfrm>
              <a:off x="7161422" y="6508770"/>
              <a:ext cx="1661942" cy="3687548"/>
            </a:xfrm>
            <a:prstGeom prst="rect">
              <a:avLst/>
            </a:prstGeom>
            <a:noFill/>
          </p:spPr>
          <p:txBody>
            <a:bodyPr wrap="square" rtlCol="0">
              <a:spAutoFit/>
            </a:bodyPr>
            <a:lstStyle/>
            <a:p>
              <a:r>
                <a:rPr lang="en-NZ" sz="1400" b="1" dirty="0"/>
                <a:t>Whiskey/</a:t>
              </a:r>
            </a:p>
            <a:p>
              <a:r>
                <a:rPr lang="en-NZ" sz="1400" b="1" dirty="0"/>
                <a:t>Bourbon    </a:t>
              </a:r>
              <a:r>
                <a:rPr lang="en-NZ" sz="800" b="1" dirty="0"/>
                <a:t> </a:t>
              </a:r>
              <a:r>
                <a:rPr lang="en-NZ" sz="1000" b="1" dirty="0"/>
                <a:t>30ml</a:t>
              </a:r>
            </a:p>
            <a:p>
              <a:endParaRPr lang="en-NZ" sz="400" b="1" dirty="0"/>
            </a:p>
            <a:p>
              <a:pPr>
                <a:lnSpc>
                  <a:spcPct val="130000"/>
                </a:lnSpc>
              </a:pPr>
              <a:r>
                <a:rPr lang="en-NZ" sz="1000" b="1" dirty="0"/>
                <a:t>Jameson           13</a:t>
              </a:r>
            </a:p>
            <a:p>
              <a:pPr>
                <a:lnSpc>
                  <a:spcPct val="130000"/>
                </a:lnSpc>
              </a:pPr>
              <a:r>
                <a:rPr lang="en-NZ" sz="1000" b="1" dirty="0"/>
                <a:t>Makers Mark       13</a:t>
              </a:r>
            </a:p>
            <a:p>
              <a:pPr>
                <a:lnSpc>
                  <a:spcPct val="130000"/>
                </a:lnSpc>
              </a:pPr>
              <a:r>
                <a:rPr lang="en-NZ" sz="1000" b="1" dirty="0"/>
                <a:t>Suntory Toki      13</a:t>
              </a:r>
            </a:p>
            <a:p>
              <a:pPr>
                <a:lnSpc>
                  <a:spcPct val="130000"/>
                </a:lnSpc>
              </a:pPr>
              <a:r>
                <a:rPr lang="en-NZ" sz="1000" b="1" dirty="0"/>
                <a:t>Wild Turkey Rye   13</a:t>
              </a:r>
            </a:p>
            <a:p>
              <a:pPr>
                <a:lnSpc>
                  <a:spcPct val="130000"/>
                </a:lnSpc>
              </a:pPr>
              <a:r>
                <a:rPr lang="en-NZ" sz="1000" b="1" dirty="0"/>
                <a:t>Thompson Two</a:t>
              </a:r>
            </a:p>
            <a:p>
              <a:pPr>
                <a:lnSpc>
                  <a:spcPct val="130000"/>
                </a:lnSpc>
              </a:pPr>
              <a:r>
                <a:rPr lang="en-NZ" sz="1000" b="1" dirty="0"/>
                <a:t>Tone              14</a:t>
              </a:r>
            </a:p>
            <a:p>
              <a:pPr>
                <a:lnSpc>
                  <a:spcPct val="130000"/>
                </a:lnSpc>
              </a:pPr>
              <a:r>
                <a:rPr lang="en-NZ" sz="1000" b="1" dirty="0"/>
                <a:t>Glenfiddich 12YO  14</a:t>
              </a:r>
            </a:p>
            <a:p>
              <a:pPr>
                <a:lnSpc>
                  <a:spcPct val="130000"/>
                </a:lnSpc>
              </a:pPr>
              <a:r>
                <a:rPr lang="en-NZ" sz="1000" b="1" dirty="0"/>
                <a:t>Jack Daniels      14</a:t>
              </a:r>
            </a:p>
            <a:p>
              <a:pPr>
                <a:lnSpc>
                  <a:spcPct val="130000"/>
                </a:lnSpc>
              </a:pPr>
              <a:r>
                <a:rPr lang="en-NZ" sz="1000" b="1" dirty="0"/>
                <a:t>Woodford Reserve  14</a:t>
              </a:r>
            </a:p>
            <a:p>
              <a:pPr>
                <a:lnSpc>
                  <a:spcPct val="130000"/>
                </a:lnSpc>
              </a:pPr>
              <a:r>
                <a:rPr lang="en-NZ" sz="1000" b="1" dirty="0"/>
                <a:t>Monkey Shoulder   14</a:t>
              </a:r>
            </a:p>
            <a:p>
              <a:pPr>
                <a:lnSpc>
                  <a:spcPct val="130000"/>
                </a:lnSpc>
              </a:pPr>
              <a:r>
                <a:rPr lang="en-NZ" sz="1000" b="1" dirty="0"/>
                <a:t>Laphroaig 10YO    17</a:t>
              </a:r>
            </a:p>
            <a:p>
              <a:pPr>
                <a:lnSpc>
                  <a:spcPct val="130000"/>
                </a:lnSpc>
              </a:pPr>
              <a:r>
                <a:rPr lang="en-NZ" sz="1000" b="1" dirty="0"/>
                <a:t>Lagavulin 16YO    20</a:t>
              </a:r>
            </a:p>
            <a:p>
              <a:pPr>
                <a:lnSpc>
                  <a:spcPct val="130000"/>
                </a:lnSpc>
              </a:pPr>
              <a:r>
                <a:rPr lang="en-NZ" sz="1000" b="1" dirty="0"/>
                <a:t>Oban 14YO         21</a:t>
              </a:r>
            </a:p>
            <a:p>
              <a:pPr>
                <a:lnSpc>
                  <a:spcPct val="130000"/>
                </a:lnSpc>
              </a:pPr>
              <a:r>
                <a:rPr lang="en-NZ" sz="1000" b="1" dirty="0"/>
                <a:t>Johnnie Walker</a:t>
              </a:r>
            </a:p>
            <a:p>
              <a:pPr>
                <a:lnSpc>
                  <a:spcPct val="130000"/>
                </a:lnSpc>
              </a:pPr>
              <a:r>
                <a:rPr lang="en-NZ" sz="1000" b="1" dirty="0"/>
                <a:t>Blue              29</a:t>
              </a:r>
            </a:p>
          </p:txBody>
        </p:sp>
        <p:cxnSp>
          <p:nvCxnSpPr>
            <p:cNvPr id="61" name="Straight Connector 60">
              <a:extLst>
                <a:ext uri="{FF2B5EF4-FFF2-40B4-BE49-F238E27FC236}">
                  <a16:creationId xmlns:a16="http://schemas.microsoft.com/office/drawing/2014/main" id="{C104122B-2FDD-4CBE-B0B2-36F41F74FBD0}"/>
                </a:ext>
              </a:extLst>
            </p:cNvPr>
            <p:cNvCxnSpPr>
              <a:cxnSpLocks/>
            </p:cNvCxnSpPr>
            <p:nvPr/>
          </p:nvCxnSpPr>
          <p:spPr>
            <a:xfrm>
              <a:off x="7229941" y="699516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AB133608-CCE4-4203-92AE-09F6C97D4349}"/>
              </a:ext>
            </a:extLst>
          </p:cNvPr>
          <p:cNvGrpSpPr/>
          <p:nvPr/>
        </p:nvGrpSpPr>
        <p:grpSpPr>
          <a:xfrm>
            <a:off x="9725391" y="5625689"/>
            <a:ext cx="1785557" cy="1558119"/>
            <a:chOff x="7161422" y="6508770"/>
            <a:chExt cx="1661942" cy="1558119"/>
          </a:xfrm>
        </p:grpSpPr>
        <p:sp>
          <p:nvSpPr>
            <p:cNvPr id="63" name="TextBox 62">
              <a:extLst>
                <a:ext uri="{FF2B5EF4-FFF2-40B4-BE49-F238E27FC236}">
                  <a16:creationId xmlns:a16="http://schemas.microsoft.com/office/drawing/2014/main" id="{E3C8A4E5-255F-4B27-8648-A3F310553585}"/>
                </a:ext>
              </a:extLst>
            </p:cNvPr>
            <p:cNvSpPr txBox="1"/>
            <p:nvPr/>
          </p:nvSpPr>
          <p:spPr>
            <a:xfrm>
              <a:off x="7161422" y="6508770"/>
              <a:ext cx="1661942" cy="1558119"/>
            </a:xfrm>
            <a:prstGeom prst="rect">
              <a:avLst/>
            </a:prstGeom>
            <a:noFill/>
          </p:spPr>
          <p:txBody>
            <a:bodyPr wrap="square" rtlCol="0">
              <a:spAutoFit/>
            </a:bodyPr>
            <a:lstStyle/>
            <a:p>
              <a:r>
                <a:rPr lang="en-NZ" sz="1400" b="1" dirty="0"/>
                <a:t>Tequila    </a:t>
              </a:r>
              <a:r>
                <a:rPr lang="en-NZ" sz="800" b="1" dirty="0"/>
                <a:t> </a:t>
              </a:r>
              <a:r>
                <a:rPr lang="en-NZ" sz="1000" b="1" dirty="0"/>
                <a:t>30ml</a:t>
              </a:r>
            </a:p>
            <a:p>
              <a:endParaRPr lang="en-NZ" sz="400" b="1" dirty="0"/>
            </a:p>
            <a:p>
              <a:pPr>
                <a:lnSpc>
                  <a:spcPct val="130000"/>
                </a:lnSpc>
              </a:pPr>
              <a:r>
                <a:rPr lang="en-NZ" sz="1000" b="1" dirty="0"/>
                <a:t>El Jimador        13</a:t>
              </a:r>
            </a:p>
            <a:p>
              <a:pPr>
                <a:lnSpc>
                  <a:spcPct val="130000"/>
                </a:lnSpc>
              </a:pPr>
              <a:r>
                <a:rPr lang="en-NZ" sz="1000" b="1" dirty="0"/>
                <a:t>1800 Reposado     14</a:t>
              </a:r>
            </a:p>
            <a:p>
              <a:pPr>
                <a:lnSpc>
                  <a:spcPct val="130000"/>
                </a:lnSpc>
              </a:pPr>
              <a:r>
                <a:rPr lang="en-NZ" sz="1000" b="1" dirty="0"/>
                <a:t>1800 </a:t>
              </a:r>
              <a:r>
                <a:rPr lang="en-NZ" sz="1000" b="1" dirty="0" err="1"/>
                <a:t>Anejo</a:t>
              </a:r>
              <a:r>
                <a:rPr lang="en-NZ" sz="1000" b="1" dirty="0"/>
                <a:t>        14</a:t>
              </a:r>
            </a:p>
            <a:p>
              <a:pPr>
                <a:lnSpc>
                  <a:spcPct val="130000"/>
                </a:lnSpc>
              </a:pPr>
              <a:r>
                <a:rPr lang="en-NZ" sz="1000" b="1" dirty="0"/>
                <a:t>1800 Coconut      14</a:t>
              </a:r>
            </a:p>
            <a:p>
              <a:pPr>
                <a:lnSpc>
                  <a:spcPct val="130000"/>
                </a:lnSpc>
              </a:pPr>
              <a:r>
                <a:rPr lang="en-NZ" sz="1000" b="1" dirty="0"/>
                <a:t>Illegal Joven</a:t>
              </a:r>
            </a:p>
            <a:p>
              <a:pPr>
                <a:lnSpc>
                  <a:spcPct val="130000"/>
                </a:lnSpc>
              </a:pPr>
              <a:r>
                <a:rPr lang="en-NZ" sz="1000" b="1" dirty="0"/>
                <a:t>Mezcal            15</a:t>
              </a:r>
            </a:p>
          </p:txBody>
        </p:sp>
        <p:cxnSp>
          <p:nvCxnSpPr>
            <p:cNvPr id="64" name="Straight Connector 63">
              <a:extLst>
                <a:ext uri="{FF2B5EF4-FFF2-40B4-BE49-F238E27FC236}">
                  <a16:creationId xmlns:a16="http://schemas.microsoft.com/office/drawing/2014/main" id="{0E6D0082-58FE-41AF-9AB1-CC13D8855CD5}"/>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71" name="Group 70">
            <a:extLst>
              <a:ext uri="{FF2B5EF4-FFF2-40B4-BE49-F238E27FC236}">
                <a16:creationId xmlns:a16="http://schemas.microsoft.com/office/drawing/2014/main" id="{4E065AD0-6624-4FE7-88B8-C3668386DADE}"/>
              </a:ext>
            </a:extLst>
          </p:cNvPr>
          <p:cNvGrpSpPr/>
          <p:nvPr/>
        </p:nvGrpSpPr>
        <p:grpSpPr>
          <a:xfrm>
            <a:off x="13160741" y="6978238"/>
            <a:ext cx="1785557" cy="2433358"/>
            <a:chOff x="7161422" y="6508770"/>
            <a:chExt cx="1661942" cy="2433358"/>
          </a:xfrm>
        </p:grpSpPr>
        <p:sp>
          <p:nvSpPr>
            <p:cNvPr id="72" name="TextBox 71">
              <a:extLst>
                <a:ext uri="{FF2B5EF4-FFF2-40B4-BE49-F238E27FC236}">
                  <a16:creationId xmlns:a16="http://schemas.microsoft.com/office/drawing/2014/main" id="{DF14DAF8-B10A-42D5-998B-A74A4A59ACC9}"/>
                </a:ext>
              </a:extLst>
            </p:cNvPr>
            <p:cNvSpPr txBox="1"/>
            <p:nvPr/>
          </p:nvSpPr>
          <p:spPr>
            <a:xfrm>
              <a:off x="7161422" y="6508770"/>
              <a:ext cx="1661942" cy="2433358"/>
            </a:xfrm>
            <a:prstGeom prst="rect">
              <a:avLst/>
            </a:prstGeom>
            <a:noFill/>
          </p:spPr>
          <p:txBody>
            <a:bodyPr wrap="square" rtlCol="0">
              <a:spAutoFit/>
            </a:bodyPr>
            <a:lstStyle/>
            <a:p>
              <a:r>
                <a:rPr lang="en-NZ" sz="1400" b="1" dirty="0"/>
                <a:t>Mixers</a:t>
              </a:r>
              <a:endParaRPr lang="en-NZ" sz="1000" b="1" dirty="0"/>
            </a:p>
            <a:p>
              <a:endParaRPr lang="en-NZ" sz="400" b="1" dirty="0"/>
            </a:p>
            <a:p>
              <a:pPr>
                <a:lnSpc>
                  <a:spcPct val="135000"/>
                </a:lnSpc>
              </a:pPr>
              <a:r>
                <a:rPr lang="en-NZ" sz="1000" b="1" dirty="0"/>
                <a:t>Coke</a:t>
              </a:r>
            </a:p>
            <a:p>
              <a:pPr>
                <a:lnSpc>
                  <a:spcPct val="135000"/>
                </a:lnSpc>
              </a:pPr>
              <a:r>
                <a:rPr lang="en-NZ" sz="1000" b="1" dirty="0"/>
                <a:t>Coke Zero Sugar</a:t>
              </a:r>
            </a:p>
            <a:p>
              <a:pPr>
                <a:lnSpc>
                  <a:spcPct val="135000"/>
                </a:lnSpc>
              </a:pPr>
              <a:r>
                <a:rPr lang="en-NZ" sz="1000" b="1" dirty="0"/>
                <a:t>Sprite</a:t>
              </a:r>
            </a:p>
            <a:p>
              <a:pPr>
                <a:lnSpc>
                  <a:spcPct val="135000"/>
                </a:lnSpc>
              </a:pPr>
              <a:r>
                <a:rPr lang="en-NZ" sz="1000" b="1" dirty="0"/>
                <a:t>Schweppes Soda Water</a:t>
              </a:r>
            </a:p>
            <a:p>
              <a:pPr>
                <a:lnSpc>
                  <a:spcPct val="135000"/>
                </a:lnSpc>
              </a:pPr>
              <a:r>
                <a:rPr lang="en-NZ" sz="1000" b="1" dirty="0"/>
                <a:t>Schweppes Tonic Water</a:t>
              </a:r>
            </a:p>
            <a:p>
              <a:pPr>
                <a:lnSpc>
                  <a:spcPct val="135000"/>
                </a:lnSpc>
              </a:pPr>
              <a:r>
                <a:rPr lang="en-NZ" sz="1000" b="1" dirty="0"/>
                <a:t>Schweppes Ginger Ale</a:t>
              </a:r>
            </a:p>
            <a:p>
              <a:pPr>
                <a:lnSpc>
                  <a:spcPct val="135000"/>
                </a:lnSpc>
              </a:pPr>
              <a:r>
                <a:rPr lang="en-NZ" sz="1000" b="1" dirty="0"/>
                <a:t>Bundaberg Ginger Beer</a:t>
              </a:r>
            </a:p>
            <a:p>
              <a:pPr>
                <a:lnSpc>
                  <a:spcPct val="135000"/>
                </a:lnSpc>
              </a:pPr>
              <a:r>
                <a:rPr lang="en-NZ" sz="1000" b="1" dirty="0" err="1"/>
                <a:t>Fevertree</a:t>
              </a:r>
              <a:r>
                <a:rPr lang="en-NZ" sz="1000" b="1" dirty="0"/>
                <a:t> Elderflower</a:t>
              </a:r>
            </a:p>
            <a:p>
              <a:pPr>
                <a:lnSpc>
                  <a:spcPct val="135000"/>
                </a:lnSpc>
              </a:pPr>
              <a:r>
                <a:rPr lang="en-NZ" sz="1000" b="1" dirty="0" err="1"/>
                <a:t>Fevertree</a:t>
              </a:r>
              <a:r>
                <a:rPr lang="en-NZ" sz="1000" b="1" dirty="0"/>
                <a:t> Indian Tonic</a:t>
              </a:r>
            </a:p>
          </p:txBody>
        </p:sp>
        <p:cxnSp>
          <p:nvCxnSpPr>
            <p:cNvPr id="73" name="Straight Connector 72">
              <a:extLst>
                <a:ext uri="{FF2B5EF4-FFF2-40B4-BE49-F238E27FC236}">
                  <a16:creationId xmlns:a16="http://schemas.microsoft.com/office/drawing/2014/main" id="{E497D290-8F91-4E9B-B7BB-0A7A4ED61461}"/>
                </a:ext>
              </a:extLst>
            </p:cNvPr>
            <p:cNvCxnSpPr>
              <a:cxnSpLocks/>
            </p:cNvCxnSpPr>
            <p:nvPr/>
          </p:nvCxnSpPr>
          <p:spPr>
            <a:xfrm>
              <a:off x="7229941" y="6756400"/>
              <a:ext cx="1437065"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2D42BC5C-666E-455F-B740-E9D834D8ED96}"/>
              </a:ext>
            </a:extLst>
          </p:cNvPr>
          <p:cNvGrpSpPr/>
          <p:nvPr/>
        </p:nvGrpSpPr>
        <p:grpSpPr>
          <a:xfrm>
            <a:off x="8031790" y="1288403"/>
            <a:ext cx="3271187" cy="3139321"/>
            <a:chOff x="14898280" y="1821807"/>
            <a:chExt cx="3059520" cy="3139321"/>
          </a:xfrm>
        </p:grpSpPr>
        <p:sp>
          <p:nvSpPr>
            <p:cNvPr id="13" name="TextBox 12">
              <a:extLst>
                <a:ext uri="{FF2B5EF4-FFF2-40B4-BE49-F238E27FC236}">
                  <a16:creationId xmlns:a16="http://schemas.microsoft.com/office/drawing/2014/main" id="{33859F23-1CF9-492B-9A74-FCFF028A85BD}"/>
                </a:ext>
              </a:extLst>
            </p:cNvPr>
            <p:cNvSpPr txBox="1"/>
            <p:nvPr/>
          </p:nvSpPr>
          <p:spPr>
            <a:xfrm>
              <a:off x="14898280" y="1821807"/>
              <a:ext cx="3059520" cy="3139321"/>
            </a:xfrm>
            <a:prstGeom prst="rect">
              <a:avLst/>
            </a:prstGeom>
            <a:noFill/>
          </p:spPr>
          <p:txBody>
            <a:bodyPr wrap="square" rtlCol="0">
              <a:spAutoFit/>
            </a:bodyPr>
            <a:lstStyle/>
            <a:p>
              <a:r>
                <a:rPr lang="en-NZ" sz="1400" b="1" dirty="0"/>
                <a:t>Pinot Noir</a:t>
              </a:r>
            </a:p>
            <a:p>
              <a:endParaRPr lang="en-NZ" sz="800" b="1" dirty="0"/>
            </a:p>
            <a:p>
              <a:r>
                <a:rPr lang="en-NZ" sz="1000" b="1" i="0" spc="-30" dirty="0">
                  <a:solidFill>
                    <a:schemeClr val="tx1"/>
                  </a:solidFill>
                  <a:cs typeface="Courier New"/>
                </a:rPr>
                <a:t>Catalina Sounds Pinot Noir, </a:t>
              </a:r>
              <a:br>
                <a:rPr lang="en-NZ" sz="1000" b="1" i="0" spc="-30" dirty="0">
                  <a:solidFill>
                    <a:schemeClr val="tx1"/>
                  </a:solidFill>
                  <a:cs typeface="Courier New"/>
                </a:rPr>
              </a:br>
              <a:r>
                <a:rPr lang="en-NZ" sz="1000" b="1" i="1" spc="-30" dirty="0">
                  <a:solidFill>
                    <a:schemeClr val="tx1"/>
                  </a:solidFill>
                  <a:cs typeface="Courier New"/>
                </a:rPr>
                <a:t>Marlborough 2024                    </a:t>
              </a:r>
              <a:r>
                <a:rPr lang="en-NZ" sz="1000" b="1" spc="-30" dirty="0">
                  <a:cs typeface="Courier New"/>
                </a:rPr>
                <a:t>21</a:t>
              </a:r>
              <a:r>
                <a:rPr lang="en-NZ" sz="1000" b="1" spc="-30" dirty="0">
                  <a:solidFill>
                    <a:schemeClr val="tx1"/>
                  </a:solidFill>
                  <a:cs typeface="Courier New"/>
                </a:rPr>
                <a:t>/90</a:t>
              </a:r>
            </a:p>
            <a:p>
              <a:endParaRPr lang="en-NZ" sz="500" b="1" i="1" spc="-30" dirty="0">
                <a:solidFill>
                  <a:schemeClr val="tx1"/>
                </a:solidFill>
                <a:cs typeface="Courier New"/>
              </a:endParaRPr>
            </a:p>
            <a:p>
              <a:r>
                <a:rPr lang="en-NZ" sz="1000" b="1" i="0" spc="-30" dirty="0">
                  <a:solidFill>
                    <a:schemeClr val="tx1"/>
                  </a:solidFill>
                  <a:cs typeface="Courier New"/>
                </a:rPr>
                <a:t>Scout “</a:t>
              </a:r>
              <a:r>
                <a:rPr lang="en-NZ" sz="1000" b="1" i="0" spc="-30" dirty="0" err="1">
                  <a:solidFill>
                    <a:schemeClr val="tx1"/>
                  </a:solidFill>
                  <a:cs typeface="Courier New"/>
                </a:rPr>
                <a:t>PxP</a:t>
              </a:r>
              <a:r>
                <a:rPr lang="en-NZ" sz="1000" b="1" i="0" spc="-30" dirty="0">
                  <a:solidFill>
                    <a:schemeClr val="tx1"/>
                  </a:solidFill>
                  <a:cs typeface="Courier New"/>
                </a:rPr>
                <a:t>” Pinot Noir/Gris </a:t>
              </a:r>
              <a:br>
                <a:rPr lang="en-NZ" sz="1000" b="1" i="0" spc="-30" dirty="0">
                  <a:solidFill>
                    <a:schemeClr val="tx1"/>
                  </a:solidFill>
                  <a:cs typeface="Courier New"/>
                </a:rPr>
              </a:br>
              <a:r>
                <a:rPr lang="en-NZ" sz="1000" b="1" i="0" spc="-30" dirty="0">
                  <a:solidFill>
                    <a:schemeClr val="tx1"/>
                  </a:solidFill>
                  <a:cs typeface="Courier New"/>
                </a:rPr>
                <a:t>(chilled red), </a:t>
              </a:r>
              <a:r>
                <a:rPr lang="en-NZ" sz="1000" b="1" i="1" spc="-30" dirty="0">
                  <a:solidFill>
                    <a:schemeClr val="tx1"/>
                  </a:solidFill>
                  <a:cs typeface="Courier New"/>
                </a:rPr>
                <a:t>Central Otago 2024   </a:t>
              </a:r>
              <a:r>
                <a:rPr lang="en-NZ" sz="1000" b="1" spc="-30" dirty="0">
                  <a:solidFill>
                    <a:schemeClr val="tx1"/>
                  </a:solidFill>
                  <a:cs typeface="Courier New"/>
                </a:rPr>
                <a:t>20/90</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Tipping Point “The Woodsman”</a:t>
              </a:r>
            </a:p>
            <a:p>
              <a:r>
                <a:rPr lang="en-NZ" sz="1000" b="1" i="0" spc="-30" dirty="0">
                  <a:solidFill>
                    <a:schemeClr val="tx1"/>
                  </a:solidFill>
                  <a:cs typeface="Courier New"/>
                </a:rPr>
                <a:t>Pinot Noir, </a:t>
              </a:r>
              <a:r>
                <a:rPr lang="en-NZ" sz="1000" b="1" i="1" spc="-30" dirty="0">
                  <a:solidFill>
                    <a:schemeClr val="tx1"/>
                  </a:solidFill>
                  <a:cs typeface="Courier New"/>
                </a:rPr>
                <a:t>Central Otago 2023         </a:t>
              </a:r>
              <a:r>
                <a:rPr lang="en-NZ" sz="1000" b="1" spc="-30" dirty="0">
                  <a:solidFill>
                    <a:schemeClr val="tx1"/>
                  </a:solidFill>
                  <a:cs typeface="Courier New"/>
                </a:rPr>
                <a:t>90</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Maude “Mohawk” Pinot Noir, </a:t>
              </a:r>
              <a:br>
                <a:rPr lang="en-NZ" sz="1000" b="1" i="0" spc="-30" dirty="0">
                  <a:solidFill>
                    <a:schemeClr val="tx1"/>
                  </a:solidFill>
                  <a:cs typeface="Courier New"/>
                </a:rPr>
              </a:br>
              <a:r>
                <a:rPr lang="en-NZ" sz="1000" b="1" i="1" spc="-30" dirty="0">
                  <a:solidFill>
                    <a:schemeClr val="tx1"/>
                  </a:solidFill>
                  <a:cs typeface="Courier New"/>
                </a:rPr>
                <a:t>Central Otago 2023</a:t>
              </a:r>
              <a:r>
                <a:rPr lang="en-NZ" sz="1000" b="1" spc="-30" dirty="0">
                  <a:solidFill>
                    <a:schemeClr val="tx1"/>
                  </a:solidFill>
                  <a:cs typeface="Courier New"/>
                </a:rPr>
                <a:t>                    115</a:t>
              </a:r>
              <a:endParaRPr lang="en-NZ" sz="1000" b="1" i="1" spc="-30" dirty="0">
                <a:solidFill>
                  <a:schemeClr val="tx1"/>
                </a:solidFill>
                <a:cs typeface="Courier New"/>
              </a:endParaRPr>
            </a:p>
            <a:p>
              <a:endParaRPr lang="en-NZ" sz="500" b="1" i="0" spc="-30" dirty="0">
                <a:solidFill>
                  <a:schemeClr val="tx1"/>
                </a:solidFill>
                <a:cs typeface="Courier New"/>
              </a:endParaRPr>
            </a:p>
            <a:p>
              <a:r>
                <a:rPr lang="en-NZ" sz="1000" b="1" i="0" spc="-30" dirty="0">
                  <a:solidFill>
                    <a:schemeClr val="tx1"/>
                  </a:solidFill>
                  <a:cs typeface="Courier New"/>
                </a:rPr>
                <a:t>Mt Edward Pinot Noir, </a:t>
              </a:r>
              <a:br>
                <a:rPr lang="en-NZ" sz="1000" b="1" i="0" spc="-30" dirty="0">
                  <a:solidFill>
                    <a:schemeClr val="tx1"/>
                  </a:solidFill>
                  <a:cs typeface="Courier New"/>
                </a:rPr>
              </a:br>
              <a:r>
                <a:rPr lang="en-NZ" sz="1000" b="1" i="1" spc="-30" dirty="0">
                  <a:solidFill>
                    <a:schemeClr val="tx1"/>
                  </a:solidFill>
                  <a:cs typeface="Courier New"/>
                </a:rPr>
                <a:t>Central Otago 2022</a:t>
              </a:r>
              <a:r>
                <a:rPr lang="en-NZ" sz="1000" b="1" spc="-30" dirty="0">
                  <a:solidFill>
                    <a:schemeClr val="tx1"/>
                  </a:solidFill>
                  <a:cs typeface="Courier New"/>
                </a:rPr>
                <a:t>                    120</a:t>
              </a:r>
              <a:endParaRPr lang="en-NZ" sz="1000" b="1" i="1" spc="-30" dirty="0">
                <a:solidFill>
                  <a:schemeClr val="tx1"/>
                </a:solidFill>
                <a:cs typeface="Courier New"/>
              </a:endParaRPr>
            </a:p>
            <a:p>
              <a:endParaRPr lang="en-NZ" sz="500" b="1" i="0" spc="-25" dirty="0">
                <a:solidFill>
                  <a:schemeClr val="tx1"/>
                </a:solidFill>
                <a:cs typeface="Courier New"/>
              </a:endParaRPr>
            </a:p>
            <a:p>
              <a:r>
                <a:rPr lang="en-NZ" sz="1000" b="1" i="0" spc="-25" dirty="0">
                  <a:solidFill>
                    <a:schemeClr val="tx1"/>
                  </a:solidFill>
                  <a:cs typeface="Courier New"/>
                </a:rPr>
                <a:t>Burn Cottage Pinot Noir, </a:t>
              </a:r>
              <a:br>
                <a:rPr lang="en-NZ" sz="1000" b="1" i="0" spc="-25" dirty="0">
                  <a:solidFill>
                    <a:schemeClr val="tx1"/>
                  </a:solidFill>
                  <a:cs typeface="Courier New"/>
                </a:rPr>
              </a:br>
              <a:r>
                <a:rPr lang="en-NZ" sz="1000" b="1" i="1" spc="-25" dirty="0">
                  <a:solidFill>
                    <a:schemeClr val="tx1"/>
                  </a:solidFill>
                  <a:cs typeface="Courier New"/>
                </a:rPr>
                <a:t>Central Otago 2021</a:t>
              </a:r>
              <a:r>
                <a:rPr lang="en-NZ" sz="1000" b="1" spc="-25" dirty="0">
                  <a:solidFill>
                    <a:schemeClr val="tx1"/>
                  </a:solidFill>
                  <a:cs typeface="Courier New"/>
                </a:rPr>
                <a:t>                   </a:t>
              </a:r>
              <a:r>
                <a:rPr lang="en-NZ" sz="500" b="1" spc="-25" dirty="0">
                  <a:solidFill>
                    <a:schemeClr val="tx1"/>
                  </a:solidFill>
                  <a:cs typeface="Courier New"/>
                </a:rPr>
                <a:t> </a:t>
              </a:r>
              <a:r>
                <a:rPr lang="en-NZ" sz="1000" b="1" spc="-25" dirty="0">
                  <a:solidFill>
                    <a:schemeClr val="tx1"/>
                  </a:solidFill>
                  <a:cs typeface="Courier New"/>
                </a:rPr>
                <a:t>165</a:t>
              </a:r>
              <a:endParaRPr lang="en-NZ" sz="1000" b="1" i="1" spc="-25" dirty="0">
                <a:solidFill>
                  <a:schemeClr val="tx1"/>
                </a:solidFill>
                <a:cs typeface="Courier New"/>
              </a:endParaRPr>
            </a:p>
            <a:p>
              <a:endParaRPr lang="en-NZ" sz="500" b="1" i="0" spc="-25" dirty="0">
                <a:solidFill>
                  <a:schemeClr val="tx1"/>
                </a:solidFill>
                <a:cs typeface="Courier New"/>
              </a:endParaRPr>
            </a:p>
            <a:p>
              <a:r>
                <a:rPr lang="en-NZ" sz="1000" b="1" i="0" spc="-25" dirty="0">
                  <a:solidFill>
                    <a:schemeClr val="tx1"/>
                  </a:solidFill>
                  <a:cs typeface="Courier New"/>
                </a:rPr>
                <a:t>Dry River Pinot Noir, </a:t>
              </a:r>
              <a:br>
                <a:rPr lang="en-NZ" sz="1000" b="1" i="0" spc="-25" dirty="0">
                  <a:solidFill>
                    <a:schemeClr val="tx1"/>
                  </a:solidFill>
                  <a:cs typeface="Courier New"/>
                </a:rPr>
              </a:br>
              <a:r>
                <a:rPr lang="en-NZ" sz="1000" b="1" i="1" spc="-25" dirty="0">
                  <a:solidFill>
                    <a:schemeClr val="tx1"/>
                  </a:solidFill>
                  <a:cs typeface="Courier New"/>
                </a:rPr>
                <a:t>Martinborough 2023</a:t>
              </a:r>
              <a:r>
                <a:rPr lang="en-NZ" sz="1000" b="1" spc="-25" dirty="0">
                  <a:solidFill>
                    <a:schemeClr val="tx1"/>
                  </a:solidFill>
                  <a:cs typeface="Courier New"/>
                </a:rPr>
                <a:t>               </a:t>
              </a:r>
              <a:r>
                <a:rPr lang="en-NZ" sz="500" b="1" spc="-25" dirty="0">
                  <a:solidFill>
                    <a:schemeClr val="tx1"/>
                  </a:solidFill>
                  <a:cs typeface="Courier New"/>
                </a:rPr>
                <a:t> </a:t>
              </a:r>
              <a:r>
                <a:rPr lang="en-NZ" sz="1000" b="1" spc="-25" dirty="0">
                  <a:solidFill>
                    <a:schemeClr val="tx1"/>
                  </a:solidFill>
                  <a:cs typeface="Courier New"/>
                </a:rPr>
                <a:t>    220</a:t>
              </a:r>
              <a:endParaRPr lang="en-NZ" sz="1000" b="1" i="1" spc="-25" dirty="0">
                <a:solidFill>
                  <a:schemeClr val="tx1"/>
                </a:solidFill>
                <a:cs typeface="Courier New"/>
              </a:endParaRPr>
            </a:p>
          </p:txBody>
        </p:sp>
        <p:cxnSp>
          <p:nvCxnSpPr>
            <p:cNvPr id="6" name="Straight Connector 5">
              <a:extLst>
                <a:ext uri="{FF2B5EF4-FFF2-40B4-BE49-F238E27FC236}">
                  <a16:creationId xmlns:a16="http://schemas.microsoft.com/office/drawing/2014/main" id="{5A4131D2-8500-4F10-A7DD-6ACEBB6A10B0}"/>
                </a:ext>
              </a:extLst>
            </p:cNvPr>
            <p:cNvCxnSpPr>
              <a:cxnSpLocks/>
            </p:cNvCxnSpPr>
            <p:nvPr/>
          </p:nvCxnSpPr>
          <p:spPr>
            <a:xfrm>
              <a:off x="14961606" y="2120568"/>
              <a:ext cx="2798245" cy="11679"/>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50" name="Group 49">
            <a:extLst>
              <a:ext uri="{FF2B5EF4-FFF2-40B4-BE49-F238E27FC236}">
                <a16:creationId xmlns:a16="http://schemas.microsoft.com/office/drawing/2014/main" id="{E661C11B-CD89-4671-A27A-31C2408F6FC9}"/>
              </a:ext>
            </a:extLst>
          </p:cNvPr>
          <p:cNvGrpSpPr/>
          <p:nvPr/>
        </p:nvGrpSpPr>
        <p:grpSpPr>
          <a:xfrm>
            <a:off x="11308399" y="1305334"/>
            <a:ext cx="3465934" cy="2754600"/>
            <a:chOff x="14898280" y="1821807"/>
            <a:chExt cx="3059520" cy="2754600"/>
          </a:xfrm>
        </p:grpSpPr>
        <p:sp>
          <p:nvSpPr>
            <p:cNvPr id="51" name="TextBox 50">
              <a:extLst>
                <a:ext uri="{FF2B5EF4-FFF2-40B4-BE49-F238E27FC236}">
                  <a16:creationId xmlns:a16="http://schemas.microsoft.com/office/drawing/2014/main" id="{32E506D7-A761-463B-97CD-A68AE23A163A}"/>
                </a:ext>
              </a:extLst>
            </p:cNvPr>
            <p:cNvSpPr txBox="1"/>
            <p:nvPr/>
          </p:nvSpPr>
          <p:spPr>
            <a:xfrm>
              <a:off x="14898280" y="1821807"/>
              <a:ext cx="3059520" cy="2754600"/>
            </a:xfrm>
            <a:prstGeom prst="rect">
              <a:avLst/>
            </a:prstGeom>
            <a:noFill/>
          </p:spPr>
          <p:txBody>
            <a:bodyPr wrap="square" rtlCol="0">
              <a:spAutoFit/>
            </a:bodyPr>
            <a:lstStyle/>
            <a:p>
              <a:r>
                <a:rPr lang="en-NZ" sz="1400" b="1" dirty="0"/>
                <a:t>Merlot, Blends, &amp; Other Reds</a:t>
              </a:r>
            </a:p>
            <a:p>
              <a:endParaRPr lang="en-NZ" sz="800" b="1" dirty="0"/>
            </a:p>
            <a:p>
              <a:r>
                <a:rPr lang="en-NZ" sz="1000" b="1" i="0" spc="-30" dirty="0">
                  <a:solidFill>
                    <a:schemeClr val="tx1"/>
                  </a:solidFill>
                  <a:cs typeface="Courier New"/>
                </a:rPr>
                <a:t>Mica Cabernet Franc, </a:t>
              </a:r>
            </a:p>
            <a:p>
              <a:r>
                <a:rPr lang="en-NZ" sz="1000" b="1" i="1" spc="-30" dirty="0">
                  <a:cs typeface="Courier New"/>
                </a:rPr>
                <a:t>Hawke’s bay 2023                       </a:t>
              </a:r>
              <a:r>
                <a:rPr lang="en-NZ" sz="1000" b="1" spc="-30" dirty="0">
                  <a:cs typeface="Courier New"/>
                </a:rPr>
                <a:t>16/65</a:t>
              </a:r>
              <a:endParaRPr lang="en-NZ" sz="1000" b="1" i="1" spc="-30" dirty="0">
                <a:solidFill>
                  <a:schemeClr val="tx1"/>
                </a:solidFill>
                <a:cs typeface="Courier New"/>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US" sz="1000" b="1" dirty="0" err="1">
                  <a:solidFill>
                    <a:srgbClr val="000000"/>
                  </a:solidFill>
                  <a:ea typeface="Arial Unicode MS" panose="020B0604020202020204" charset="-128"/>
                  <a:cs typeface="Arial Unicode MS" panose="020B0604020202020204" charset="-128"/>
                </a:rPr>
                <a:t>Redmetal</a:t>
              </a:r>
              <a:r>
                <a:rPr lang="en-US" sz="1000" b="1" dirty="0">
                  <a:solidFill>
                    <a:srgbClr val="000000"/>
                  </a:solidFill>
                  <a:ea typeface="Arial Unicode MS" panose="020B0604020202020204" charset="-128"/>
                  <a:cs typeface="Arial Unicode MS" panose="020B0604020202020204" charset="-128"/>
                </a:rPr>
                <a:t> Merlot/Cabernet Franc</a:t>
              </a:r>
            </a:p>
            <a:p>
              <a:pPr marL="0" marR="0" lvl="0" indent="0" algn="l" defTabSz="534604" rtl="0" eaLnBrk="1" fontAlgn="auto" latinLnBrk="0" hangingPunct="1">
                <a:lnSpc>
                  <a:spcPct val="100000"/>
                </a:lnSpc>
                <a:spcBef>
                  <a:spcPts val="0"/>
                </a:spcBef>
                <a:spcAft>
                  <a:spcPts val="0"/>
                </a:spcAft>
                <a:buClrTx/>
                <a:buSzTx/>
                <a:buFontTx/>
                <a:buNone/>
                <a:tabLst/>
                <a:defRPr/>
              </a:pPr>
              <a:r>
                <a:rPr lang="en-US" sz="1000" b="1" dirty="0">
                  <a:solidFill>
                    <a:srgbClr val="000000"/>
                  </a:solidFill>
                  <a:ea typeface="Arial Unicode MS" panose="020B0604020202020204" charset="-128"/>
                  <a:cs typeface="Arial Unicode MS" panose="020B0604020202020204" charset="-128"/>
                </a:rPr>
                <a:t>Blend, </a:t>
              </a:r>
              <a:r>
                <a:rPr lang="en-US" sz="1000" b="1" i="1" dirty="0">
                  <a:solidFill>
                    <a:srgbClr val="000000"/>
                  </a:solidFill>
                  <a:ea typeface="Arial Unicode MS" panose="020B0604020202020204" charset="-128"/>
                  <a:cs typeface="Arial Unicode MS" panose="020B0604020202020204" charset="-128"/>
                </a:rPr>
                <a:t>Hawke’s Bay 2025             </a:t>
              </a:r>
              <a:r>
                <a:rPr lang="en-US" sz="1000" b="1" dirty="0">
                  <a:solidFill>
                    <a:srgbClr val="000000"/>
                  </a:solidFill>
                  <a:ea typeface="Arial Unicode MS" panose="020B0604020202020204" charset="-128"/>
                  <a:cs typeface="Arial Unicode MS" panose="020B0604020202020204" charset="-128"/>
                </a:rPr>
                <a:t>22/100</a:t>
              </a:r>
              <a:endParaRPr lang="en-US" sz="1000" b="1" i="1" dirty="0">
                <a:solidFill>
                  <a:srgbClr val="000000"/>
                </a:solidFill>
                <a:ea typeface="Arial Unicode MS" panose="020B0604020202020204" charset="-128"/>
                <a:cs typeface="Arial Unicode MS" panose="020B0604020202020204" charset="-128"/>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Black Barn Merlot/Cabernet,</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Hawke’s Bay 2024                          </a:t>
              </a:r>
              <a:r>
                <a:rPr lang="en-NZ" sz="1000" b="1" spc="-30" dirty="0">
                  <a:solidFill>
                    <a:schemeClr val="tx1"/>
                  </a:solidFill>
                  <a:cs typeface="Courier New"/>
                </a:rPr>
                <a:t>80</a:t>
              </a:r>
              <a:endParaRPr lang="en-NZ" sz="1000" b="1" i="1" spc="-30" dirty="0">
                <a:solidFill>
                  <a:schemeClr val="tx1"/>
                </a:solidFill>
                <a:cs typeface="Courier New"/>
              </a:endParaRPr>
            </a:p>
            <a:p>
              <a:endParaRPr lang="en-NZ" sz="500" b="1" i="0" spc="-30"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err="1">
                  <a:solidFill>
                    <a:schemeClr val="tx1"/>
                  </a:solidFill>
                  <a:cs typeface="Courier New"/>
                </a:rPr>
                <a:t>Yalumba</a:t>
              </a:r>
              <a:r>
                <a:rPr lang="en-NZ" sz="1000" b="1" i="0" spc="-30" dirty="0">
                  <a:solidFill>
                    <a:schemeClr val="tx1"/>
                  </a:solidFill>
                  <a:cs typeface="Courier New"/>
                </a:rPr>
                <a:t> “The Cigar” Cabernet</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Sauvignon, </a:t>
              </a:r>
              <a:r>
                <a:rPr lang="en-NZ" sz="1000" b="1" i="1" spc="-30" dirty="0">
                  <a:solidFill>
                    <a:schemeClr val="tx1"/>
                  </a:solidFill>
                  <a:cs typeface="Courier New"/>
                </a:rPr>
                <a:t>Coonawarra 2022                </a:t>
              </a:r>
              <a:r>
                <a:rPr lang="en-NZ" sz="1000" b="1" spc="-30" dirty="0">
                  <a:solidFill>
                    <a:schemeClr val="tx1"/>
                  </a:solidFill>
                  <a:cs typeface="Courier New"/>
                </a:rPr>
                <a:t>90</a:t>
              </a:r>
              <a:endParaRPr lang="en-NZ" sz="1000" b="1" i="1" spc="-30" dirty="0">
                <a:solidFill>
                  <a:schemeClr val="tx1"/>
                </a:solidFill>
                <a:cs typeface="Courier New"/>
              </a:endParaRPr>
            </a:p>
            <a:p>
              <a:endParaRPr lang="en-NZ" sz="500" b="1" i="0" spc="-25"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kern="1200" spc="-30" dirty="0">
                  <a:solidFill>
                    <a:schemeClr val="tx1"/>
                  </a:solidFill>
                  <a:latin typeface="+mn-lt"/>
                  <a:ea typeface="+mn-ea"/>
                  <a:cs typeface="Courier New"/>
                </a:rPr>
                <a:t>Chateau Garage “Orca </a:t>
              </a:r>
              <a:r>
                <a:rPr lang="en-NZ" sz="1000" b="1" i="0" kern="1200" spc="-30" dirty="0" err="1">
                  <a:solidFill>
                    <a:schemeClr val="tx1"/>
                  </a:solidFill>
                  <a:latin typeface="+mn-lt"/>
                  <a:ea typeface="+mn-ea"/>
                  <a:cs typeface="Courier New"/>
                </a:rPr>
                <a:t>Corca</a:t>
              </a:r>
              <a:r>
                <a:rPr lang="en-NZ" sz="1000" b="1" i="0" kern="1200" spc="-30" dirty="0">
                  <a:solidFill>
                    <a:schemeClr val="tx1"/>
                  </a:solidFill>
                  <a:latin typeface="+mn-lt"/>
                  <a:ea typeface="+mn-ea"/>
                  <a:cs typeface="Courier New"/>
                </a:rPr>
                <a:t>” </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kern="1200" spc="-30" dirty="0">
                  <a:solidFill>
                    <a:schemeClr val="tx1"/>
                  </a:solidFill>
                  <a:latin typeface="+mn-lt"/>
                  <a:ea typeface="+mn-ea"/>
                  <a:cs typeface="Courier New"/>
                </a:rPr>
                <a:t>Hawke’s Bay 2021                         </a:t>
              </a:r>
              <a:r>
                <a:rPr lang="en-NZ" sz="1000" b="1" kern="1200" spc="-30" dirty="0">
                  <a:solidFill>
                    <a:schemeClr val="tx1"/>
                  </a:solidFill>
                  <a:latin typeface="+mn-lt"/>
                  <a:ea typeface="+mn-ea"/>
                  <a:cs typeface="Courier New"/>
                </a:rPr>
                <a:t>120</a:t>
              </a:r>
              <a:endParaRPr lang="en-NZ" sz="1000" b="1" i="1" kern="1200" spc="-30" dirty="0">
                <a:solidFill>
                  <a:schemeClr val="tx1"/>
                </a:solidFill>
                <a:latin typeface="+mn-lt"/>
                <a:ea typeface="+mn-ea"/>
                <a:cs typeface="Courier New"/>
              </a:endParaRPr>
            </a:p>
            <a:p>
              <a:endParaRPr lang="en-NZ" sz="500" b="1" i="0" spc="-25" dirty="0">
                <a:solidFill>
                  <a:schemeClr val="tx1"/>
                </a:solidFill>
                <a:cs typeface="Courier New"/>
              </a:endParaRP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kern="1200" spc="-30" dirty="0">
                  <a:solidFill>
                    <a:schemeClr val="tx1"/>
                  </a:solidFill>
                  <a:latin typeface="+mn-lt"/>
                  <a:ea typeface="+mn-ea"/>
                  <a:cs typeface="Courier New"/>
                </a:rPr>
                <a:t>The Prisoner “Red Blend”</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kern="1200" spc="-30" dirty="0">
                  <a:solidFill>
                    <a:schemeClr val="tx1"/>
                  </a:solidFill>
                  <a:latin typeface="+mn-lt"/>
                  <a:ea typeface="+mn-ea"/>
                  <a:cs typeface="Courier New"/>
                </a:rPr>
                <a:t>Napa Valley 2021 </a:t>
              </a:r>
              <a:r>
                <a:rPr lang="en-NZ" sz="1000" b="1" kern="1200" spc="-30" dirty="0">
                  <a:solidFill>
                    <a:schemeClr val="tx1"/>
                  </a:solidFill>
                  <a:latin typeface="+mn-lt"/>
                  <a:ea typeface="+mn-ea"/>
                  <a:cs typeface="Courier New"/>
                </a:rPr>
                <a:t>                        185</a:t>
              </a:r>
              <a:endParaRPr lang="en-NZ" sz="1000" b="1" i="1" kern="1200" spc="-30" dirty="0">
                <a:solidFill>
                  <a:schemeClr val="tx1"/>
                </a:solidFill>
                <a:latin typeface="+mn-lt"/>
                <a:ea typeface="+mn-ea"/>
                <a:cs typeface="Courier New"/>
              </a:endParaRPr>
            </a:p>
          </p:txBody>
        </p:sp>
        <p:cxnSp>
          <p:nvCxnSpPr>
            <p:cNvPr id="52" name="Straight Connector 51">
              <a:extLst>
                <a:ext uri="{FF2B5EF4-FFF2-40B4-BE49-F238E27FC236}">
                  <a16:creationId xmlns:a16="http://schemas.microsoft.com/office/drawing/2014/main" id="{30B06D5B-11E0-4609-9638-17C5177DEBB1}"/>
                </a:ext>
              </a:extLst>
            </p:cNvPr>
            <p:cNvCxnSpPr>
              <a:cxnSpLocks/>
            </p:cNvCxnSpPr>
            <p:nvPr/>
          </p:nvCxnSpPr>
          <p:spPr>
            <a:xfrm flipV="1">
              <a:off x="14961606" y="2117943"/>
              <a:ext cx="2996194" cy="2625"/>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4E471DBE-774A-431D-A43D-9C62BD878727}"/>
              </a:ext>
            </a:extLst>
          </p:cNvPr>
          <p:cNvGrpSpPr/>
          <p:nvPr/>
        </p:nvGrpSpPr>
        <p:grpSpPr>
          <a:xfrm>
            <a:off x="8031791" y="4369280"/>
            <a:ext cx="6808781" cy="1231106"/>
            <a:chOff x="8031791" y="4475994"/>
            <a:chExt cx="6808781" cy="1231106"/>
          </a:xfrm>
        </p:grpSpPr>
        <p:sp>
          <p:nvSpPr>
            <p:cNvPr id="57" name="TextBox 56">
              <a:extLst>
                <a:ext uri="{FF2B5EF4-FFF2-40B4-BE49-F238E27FC236}">
                  <a16:creationId xmlns:a16="http://schemas.microsoft.com/office/drawing/2014/main" id="{6F9635AA-8BB6-42FD-814C-20F6727BF6A6}"/>
                </a:ext>
              </a:extLst>
            </p:cNvPr>
            <p:cNvSpPr txBox="1"/>
            <p:nvPr/>
          </p:nvSpPr>
          <p:spPr>
            <a:xfrm>
              <a:off x="8031791" y="4475994"/>
              <a:ext cx="3271187" cy="1231106"/>
            </a:xfrm>
            <a:prstGeom prst="rect">
              <a:avLst/>
            </a:prstGeom>
            <a:noFill/>
          </p:spPr>
          <p:txBody>
            <a:bodyPr wrap="square" rtlCol="0">
              <a:spAutoFit/>
            </a:bodyPr>
            <a:lstStyle/>
            <a:p>
              <a:r>
                <a:rPr lang="en-NZ" sz="1400" b="1" dirty="0"/>
                <a:t>Syrah &amp; Shiraz</a:t>
              </a:r>
            </a:p>
            <a:p>
              <a:endParaRPr lang="en-NZ" sz="10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Tipping Point Shiraz, </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Barossa Valley 2023                 </a:t>
              </a:r>
              <a:r>
                <a:rPr lang="en-NZ" sz="1000" b="1" spc="-30" dirty="0">
                  <a:solidFill>
                    <a:schemeClr val="tx1"/>
                  </a:solidFill>
                  <a:cs typeface="Courier New"/>
                </a:rPr>
                <a:t>20/90</a:t>
              </a:r>
            </a:p>
            <a:p>
              <a:pPr marL="0" marR="0" lvl="0" indent="0" algn="l" defTabSz="534604" rtl="0" eaLnBrk="1" fontAlgn="auto" latinLnBrk="0" hangingPunct="1">
                <a:lnSpc>
                  <a:spcPct val="100000"/>
                </a:lnSpc>
                <a:spcBef>
                  <a:spcPts val="0"/>
                </a:spcBef>
                <a:spcAft>
                  <a:spcPts val="0"/>
                </a:spcAft>
                <a:buClrTx/>
                <a:buSzTx/>
                <a:buFontTx/>
                <a:buNone/>
                <a:tabLst/>
                <a:defRPr/>
              </a:pPr>
              <a:endParaRPr lang="en-NZ" sz="1000" b="1" i="1" spc="-30" dirty="0">
                <a:cs typeface="Courier New"/>
              </a:endParaRPr>
            </a:p>
            <a:p>
              <a:r>
                <a:rPr lang="en-NZ" sz="1000" b="1" dirty="0" err="1"/>
                <a:t>Čuvar</a:t>
              </a:r>
              <a:r>
                <a:rPr lang="en-NZ" sz="1000" b="1" dirty="0"/>
                <a:t> Iris Syrah</a:t>
              </a:r>
            </a:p>
            <a:p>
              <a:r>
                <a:rPr lang="en-NZ" sz="1000" b="1" i="1" spc="-30" dirty="0">
                  <a:solidFill>
                    <a:schemeClr val="tx1"/>
                  </a:solidFill>
                  <a:cs typeface="Courier New"/>
                </a:rPr>
                <a:t>Hawke’s Bay 2024                    </a:t>
              </a:r>
              <a:r>
                <a:rPr lang="en-NZ" sz="1000" b="1" spc="-30" dirty="0">
                  <a:cs typeface="Courier New"/>
                </a:rPr>
                <a:t>16</a:t>
              </a:r>
              <a:r>
                <a:rPr lang="en-NZ" sz="1000" b="1" spc="-30" dirty="0">
                  <a:solidFill>
                    <a:schemeClr val="tx1"/>
                  </a:solidFill>
                  <a:cs typeface="Courier New"/>
                </a:rPr>
                <a:t>/80</a:t>
              </a:r>
              <a:endParaRPr lang="en-NZ" sz="1000" b="1" i="1" spc="-30" dirty="0">
                <a:solidFill>
                  <a:schemeClr val="tx1"/>
                </a:solidFill>
                <a:cs typeface="Courier New"/>
              </a:endParaRPr>
            </a:p>
          </p:txBody>
        </p:sp>
        <p:cxnSp>
          <p:nvCxnSpPr>
            <p:cNvPr id="58" name="Straight Connector 57">
              <a:extLst>
                <a:ext uri="{FF2B5EF4-FFF2-40B4-BE49-F238E27FC236}">
                  <a16:creationId xmlns:a16="http://schemas.microsoft.com/office/drawing/2014/main" id="{1A58498A-77D0-48B3-AB36-0EE2A93AB88D}"/>
                </a:ext>
              </a:extLst>
            </p:cNvPr>
            <p:cNvCxnSpPr>
              <a:cxnSpLocks/>
            </p:cNvCxnSpPr>
            <p:nvPr/>
          </p:nvCxnSpPr>
          <p:spPr>
            <a:xfrm>
              <a:off x="8068295" y="4771380"/>
              <a:ext cx="6629839" cy="0"/>
            </a:xfrm>
            <a:prstGeom prst="line">
              <a:avLst/>
            </a:prstGeom>
            <a:ln w="28575"/>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3AE76804-0AEE-4E84-B2A5-B9982D1C3D43}"/>
                </a:ext>
              </a:extLst>
            </p:cNvPr>
            <p:cNvSpPr txBox="1"/>
            <p:nvPr/>
          </p:nvSpPr>
          <p:spPr>
            <a:xfrm>
              <a:off x="11332273" y="4833832"/>
              <a:ext cx="3508299" cy="553998"/>
            </a:xfrm>
            <a:prstGeom prst="rect">
              <a:avLst/>
            </a:prstGeom>
            <a:noFill/>
          </p:spPr>
          <p:txBody>
            <a:bodyPr wrap="square" rtlCol="0">
              <a:spAutoFit/>
            </a:bodyPr>
            <a:lstStyle/>
            <a:p>
              <a:r>
                <a:rPr lang="en-NZ" sz="1000" b="1" dirty="0" err="1"/>
                <a:t>Redmetal</a:t>
              </a:r>
              <a:r>
                <a:rPr lang="en-NZ" sz="1000" b="1" dirty="0"/>
                <a:t> Vineyards Syrah,</a:t>
              </a:r>
            </a:p>
            <a:p>
              <a:r>
                <a:rPr lang="en-NZ" sz="1000" b="1" i="1" dirty="0"/>
                <a:t>Hawke’s Bay 2023                        </a:t>
              </a:r>
              <a:r>
                <a:rPr lang="en-NZ" sz="1000" b="1" dirty="0"/>
                <a:t>86</a:t>
              </a:r>
              <a:endParaRPr lang="en-NZ" sz="1000" b="1" i="1" spc="-30" dirty="0">
                <a:solidFill>
                  <a:schemeClr val="tx1"/>
                </a:solidFill>
                <a:cs typeface="Courier New"/>
              </a:endParaRPr>
            </a:p>
            <a:p>
              <a:endParaRPr lang="en-NZ" sz="1000" b="1" dirty="0"/>
            </a:p>
          </p:txBody>
        </p:sp>
      </p:grpSp>
      <p:sp>
        <p:nvSpPr>
          <p:cNvPr id="86" name="object 39">
            <a:extLst>
              <a:ext uri="{FF2B5EF4-FFF2-40B4-BE49-F238E27FC236}">
                <a16:creationId xmlns:a16="http://schemas.microsoft.com/office/drawing/2014/main" id="{CFD03C61-7866-4F5E-84E2-6A09974CC433}"/>
              </a:ext>
            </a:extLst>
          </p:cNvPr>
          <p:cNvSpPr txBox="1"/>
          <p:nvPr/>
        </p:nvSpPr>
        <p:spPr>
          <a:xfrm>
            <a:off x="8485714" y="10427875"/>
            <a:ext cx="6309785" cy="166905"/>
          </a:xfrm>
          <a:prstGeom prst="rect">
            <a:avLst/>
          </a:prstGeom>
        </p:spPr>
        <p:txBody>
          <a:bodyPr vert="horz" wrap="square" lIns="0" tIns="12700" rIns="0" bIns="0" rtlCol="0">
            <a:spAutoFit/>
          </a:bodyPr>
          <a:lstStyle/>
          <a:p>
            <a:pPr marL="12701" marR="5081">
              <a:lnSpc>
                <a:spcPct val="114999"/>
              </a:lnSpc>
              <a:spcBef>
                <a:spcPts val="100"/>
              </a:spcBef>
            </a:pPr>
            <a:r>
              <a:rPr sz="900" b="1" i="1" spc="-20" dirty="0">
                <a:latin typeface="Courier New"/>
                <a:cs typeface="Courier New"/>
              </a:rPr>
              <a:t>Available</a:t>
            </a:r>
            <a:r>
              <a:rPr sz="900" b="1" i="1" spc="-85" dirty="0">
                <a:latin typeface="Courier New"/>
                <a:cs typeface="Courier New"/>
              </a:rPr>
              <a:t> </a:t>
            </a:r>
            <a:r>
              <a:rPr sz="900" b="1" i="1" spc="-10" dirty="0">
                <a:latin typeface="Courier New"/>
                <a:cs typeface="Courier New"/>
              </a:rPr>
              <a:t>from</a:t>
            </a:r>
            <a:r>
              <a:rPr sz="900" b="1" i="1" spc="-85" dirty="0">
                <a:latin typeface="Courier New"/>
                <a:cs typeface="Courier New"/>
              </a:rPr>
              <a:t> </a:t>
            </a:r>
            <a:r>
              <a:rPr sz="900" b="1" i="1" dirty="0">
                <a:latin typeface="Courier New"/>
                <a:cs typeface="Courier New"/>
              </a:rPr>
              <a:t>11am</a:t>
            </a:r>
            <a:r>
              <a:rPr sz="900" b="1" i="1" spc="-80" dirty="0">
                <a:latin typeface="Courier New"/>
                <a:cs typeface="Courier New"/>
              </a:rPr>
              <a:t> </a:t>
            </a:r>
            <a:r>
              <a:rPr sz="900" b="1" i="1" spc="-10" dirty="0">
                <a:latin typeface="Courier New"/>
                <a:cs typeface="Courier New"/>
              </a:rPr>
              <a:t>daily.</a:t>
            </a:r>
            <a:r>
              <a:rPr lang="en-NZ" sz="900" b="1" i="1" spc="-10" dirty="0">
                <a:latin typeface="Courier New"/>
                <a:cs typeface="Courier New"/>
              </a:rPr>
              <a:t> </a:t>
            </a:r>
            <a:r>
              <a:rPr sz="900" b="1" i="1" dirty="0">
                <a:latin typeface="Courier New"/>
                <a:cs typeface="Courier New"/>
              </a:rPr>
              <a:t>R18</a:t>
            </a:r>
            <a:r>
              <a:rPr sz="900" b="1" i="1" spc="-80" dirty="0">
                <a:latin typeface="Courier New"/>
                <a:cs typeface="Courier New"/>
              </a:rPr>
              <a:t> </a:t>
            </a:r>
            <a:r>
              <a:rPr sz="900" b="1" i="1" dirty="0">
                <a:latin typeface="Courier New"/>
                <a:cs typeface="Courier New"/>
              </a:rPr>
              <a:t>for</a:t>
            </a:r>
            <a:r>
              <a:rPr sz="900" b="1" i="1" spc="-80" dirty="0">
                <a:latin typeface="Courier New"/>
                <a:cs typeface="Courier New"/>
              </a:rPr>
              <a:t> </a:t>
            </a:r>
            <a:r>
              <a:rPr sz="900" b="1" i="1" dirty="0">
                <a:latin typeface="Courier New"/>
                <a:cs typeface="Courier New"/>
              </a:rPr>
              <a:t>the</a:t>
            </a:r>
            <a:r>
              <a:rPr sz="900" b="1" i="1" spc="-85" dirty="0">
                <a:latin typeface="Courier New"/>
                <a:cs typeface="Courier New"/>
              </a:rPr>
              <a:t> </a:t>
            </a:r>
            <a:r>
              <a:rPr sz="900" b="1" i="1" spc="-20" dirty="0">
                <a:latin typeface="Courier New"/>
                <a:cs typeface="Courier New"/>
              </a:rPr>
              <a:t>service</a:t>
            </a:r>
            <a:r>
              <a:rPr sz="900" b="1" i="1" spc="-80" dirty="0">
                <a:latin typeface="Courier New"/>
                <a:cs typeface="Courier New"/>
              </a:rPr>
              <a:t> </a:t>
            </a:r>
            <a:r>
              <a:rPr sz="900" b="1" i="1" dirty="0">
                <a:latin typeface="Courier New"/>
                <a:cs typeface="Courier New"/>
              </a:rPr>
              <a:t>of</a:t>
            </a:r>
            <a:r>
              <a:rPr sz="900" b="1" i="1" spc="-80" dirty="0">
                <a:latin typeface="Courier New"/>
                <a:cs typeface="Courier New"/>
              </a:rPr>
              <a:t> </a:t>
            </a:r>
            <a:r>
              <a:rPr sz="900" b="1" i="1" spc="-10" dirty="0">
                <a:latin typeface="Courier New"/>
                <a:cs typeface="Courier New"/>
              </a:rPr>
              <a:t>alcohol. </a:t>
            </a:r>
            <a:r>
              <a:rPr sz="900" b="1" i="1" dirty="0">
                <a:latin typeface="Courier New"/>
                <a:cs typeface="Courier New"/>
              </a:rPr>
              <a:t>Host</a:t>
            </a:r>
            <a:r>
              <a:rPr sz="900" b="1" i="1" spc="-75" dirty="0">
                <a:latin typeface="Courier New"/>
                <a:cs typeface="Courier New"/>
              </a:rPr>
              <a:t> </a:t>
            </a:r>
            <a:r>
              <a:rPr sz="900" b="1" i="1" spc="-25" dirty="0">
                <a:latin typeface="Courier New"/>
                <a:cs typeface="Courier New"/>
              </a:rPr>
              <a:t>responsibility</a:t>
            </a:r>
            <a:r>
              <a:rPr sz="900" b="1" i="1" spc="-75" dirty="0">
                <a:latin typeface="Courier New"/>
                <a:cs typeface="Courier New"/>
              </a:rPr>
              <a:t> </a:t>
            </a:r>
            <a:r>
              <a:rPr sz="900" b="1" i="1" spc="-10" dirty="0">
                <a:latin typeface="Courier New"/>
                <a:cs typeface="Courier New"/>
              </a:rPr>
              <a:t>limits</a:t>
            </a:r>
            <a:r>
              <a:rPr sz="900" b="1" i="1" spc="-70" dirty="0">
                <a:latin typeface="Courier New"/>
                <a:cs typeface="Courier New"/>
              </a:rPr>
              <a:t> </a:t>
            </a:r>
            <a:r>
              <a:rPr sz="900" b="1" i="1" spc="-10" dirty="0">
                <a:latin typeface="Courier New"/>
                <a:cs typeface="Courier New"/>
              </a:rPr>
              <a:t>apply.</a:t>
            </a:r>
            <a:endParaRPr sz="900" b="1" dirty="0">
              <a:latin typeface="Courier New"/>
              <a:cs typeface="Courier New"/>
            </a:endParaRPr>
          </a:p>
        </p:txBody>
      </p:sp>
      <p:grpSp>
        <p:nvGrpSpPr>
          <p:cNvPr id="21" name="Group 20">
            <a:extLst>
              <a:ext uri="{FF2B5EF4-FFF2-40B4-BE49-F238E27FC236}">
                <a16:creationId xmlns:a16="http://schemas.microsoft.com/office/drawing/2014/main" id="{BED2F4ED-4C38-4F84-BD78-05F46754B5F5}"/>
              </a:ext>
            </a:extLst>
          </p:cNvPr>
          <p:cNvGrpSpPr/>
          <p:nvPr/>
        </p:nvGrpSpPr>
        <p:grpSpPr>
          <a:xfrm>
            <a:off x="152399" y="3022599"/>
            <a:ext cx="3674417" cy="3339376"/>
            <a:chOff x="152400" y="3217333"/>
            <a:chExt cx="3456002" cy="3339376"/>
          </a:xfrm>
        </p:grpSpPr>
        <p:sp>
          <p:nvSpPr>
            <p:cNvPr id="2" name="TextBox 1">
              <a:extLst>
                <a:ext uri="{FF2B5EF4-FFF2-40B4-BE49-F238E27FC236}">
                  <a16:creationId xmlns:a16="http://schemas.microsoft.com/office/drawing/2014/main" id="{445DDBB6-CFEF-4D47-8C9E-7C8FF94AD7D1}"/>
                </a:ext>
              </a:extLst>
            </p:cNvPr>
            <p:cNvSpPr txBox="1"/>
            <p:nvPr/>
          </p:nvSpPr>
          <p:spPr>
            <a:xfrm>
              <a:off x="152400" y="3217333"/>
              <a:ext cx="3456002" cy="3339376"/>
            </a:xfrm>
            <a:prstGeom prst="rect">
              <a:avLst/>
            </a:prstGeom>
            <a:noFill/>
          </p:spPr>
          <p:txBody>
            <a:bodyPr wrap="square" rtlCol="0">
              <a:spAutoFit/>
            </a:bodyPr>
            <a:lstStyle/>
            <a:p>
              <a:r>
                <a:rPr lang="en-NZ" sz="1400" b="1" dirty="0"/>
                <a:t>Champagne, Méthode</a:t>
              </a:r>
            </a:p>
            <a:p>
              <a:r>
                <a:rPr lang="en-NZ" sz="1400" b="1" dirty="0"/>
                <a:t>Traditionnelle, &amp; Prosecco</a:t>
              </a:r>
            </a:p>
            <a:p>
              <a:endParaRPr lang="en-NZ" sz="600" b="1" dirty="0"/>
            </a:p>
            <a:p>
              <a:endParaRPr lang="en-NZ" sz="400" b="1" dirty="0"/>
            </a:p>
            <a:p>
              <a:r>
                <a:rPr lang="en-NZ" sz="1000" b="1" dirty="0"/>
                <a:t>Tipping Point Prosecco DOC NV,</a:t>
              </a:r>
            </a:p>
            <a:p>
              <a:r>
                <a:rPr lang="en-NZ" sz="1000" b="1" i="1" dirty="0"/>
                <a:t>Italy                                 </a:t>
              </a:r>
              <a:r>
                <a:rPr lang="en-NZ" sz="1000" b="1" dirty="0"/>
                <a:t>17/80</a:t>
              </a:r>
            </a:p>
            <a:p>
              <a:endParaRPr lang="en-NZ" sz="800" b="1" dirty="0"/>
            </a:p>
            <a:p>
              <a:r>
                <a:rPr lang="en-NZ" sz="1000" b="1" dirty="0"/>
                <a:t>Maude Méthode Traditionnelle NV,</a:t>
              </a:r>
            </a:p>
            <a:p>
              <a:r>
                <a:rPr lang="en-NZ" sz="1000" b="1" i="1" dirty="0"/>
                <a:t>Central Otago</a:t>
              </a:r>
              <a:r>
                <a:rPr lang="en-NZ" sz="1000" b="1" dirty="0"/>
                <a:t>                       22.5/95</a:t>
              </a:r>
            </a:p>
            <a:p>
              <a:endParaRPr lang="en-NZ" sz="800" b="1" dirty="0"/>
            </a:p>
            <a:p>
              <a:r>
                <a:rPr lang="en-NZ" sz="1000" b="1" dirty="0"/>
                <a:t>Ayala Brut Majeur NV, </a:t>
              </a:r>
              <a:r>
                <a:rPr lang="en-NZ" sz="1000" b="1" i="1" dirty="0"/>
                <a:t>Champagne</a:t>
              </a:r>
              <a:r>
                <a:rPr lang="en-NZ" sz="1000" b="1" dirty="0"/>
                <a:t>      29/140</a:t>
              </a:r>
            </a:p>
            <a:p>
              <a:endParaRPr lang="en-NZ" sz="800" b="1" dirty="0"/>
            </a:p>
            <a:p>
              <a:r>
                <a:rPr lang="en-NZ" sz="1000" b="1" dirty="0"/>
                <a:t>Nautilus Vintage Rosé Méthode</a:t>
              </a:r>
            </a:p>
            <a:p>
              <a:r>
                <a:rPr lang="en-NZ" sz="1000" b="1" dirty="0"/>
                <a:t>Traditionnelle, </a:t>
              </a:r>
              <a:r>
                <a:rPr lang="en-NZ" sz="1000" b="1" i="1" dirty="0"/>
                <a:t>Marlborough             </a:t>
              </a:r>
              <a:r>
                <a:rPr lang="en-NZ" sz="1000" b="1" dirty="0"/>
                <a:t>110</a:t>
              </a:r>
            </a:p>
            <a:p>
              <a:endParaRPr lang="en-NZ" sz="800" b="1" dirty="0"/>
            </a:p>
            <a:p>
              <a:r>
                <a:rPr lang="en-NZ" sz="1000" b="1" dirty="0"/>
                <a:t>Bollinger Special Cuvee, </a:t>
              </a:r>
            </a:p>
            <a:p>
              <a:r>
                <a:rPr lang="en-NZ" sz="1000" b="1" i="1" dirty="0"/>
                <a:t>Champagne</a:t>
              </a:r>
              <a:r>
                <a:rPr lang="en-NZ" sz="1000" b="1" dirty="0"/>
                <a:t>                               180</a:t>
              </a:r>
            </a:p>
            <a:p>
              <a:endParaRPr lang="en-NZ" sz="800" b="1" dirty="0"/>
            </a:p>
            <a:p>
              <a:r>
                <a:rPr lang="en-NZ" sz="1000" b="1" dirty="0"/>
                <a:t>Laurent-Perrier NV, </a:t>
              </a:r>
              <a:r>
                <a:rPr lang="en-NZ" sz="1000" b="1" i="1" dirty="0"/>
                <a:t>Champagne</a:t>
              </a:r>
              <a:r>
                <a:rPr lang="en-NZ" sz="1000" b="1" dirty="0"/>
                <a:t>           185</a:t>
              </a:r>
            </a:p>
            <a:p>
              <a:endParaRPr lang="en-NZ" sz="800" b="1" dirty="0"/>
            </a:p>
            <a:p>
              <a:r>
                <a:rPr lang="en-NZ" sz="1000" b="1" dirty="0"/>
                <a:t>Laurent-Perrier Brut Cuvee Rosé</a:t>
              </a:r>
            </a:p>
            <a:p>
              <a:r>
                <a:rPr lang="en-NZ" sz="1000" b="1" dirty="0"/>
                <a:t>NV, </a:t>
              </a:r>
              <a:r>
                <a:rPr lang="en-NZ" sz="1000" b="1" i="1" dirty="0"/>
                <a:t>Champagne</a:t>
              </a:r>
              <a:r>
                <a:rPr lang="en-NZ" sz="1000" b="1" dirty="0"/>
                <a:t>                           280</a:t>
              </a:r>
            </a:p>
          </p:txBody>
        </p:sp>
        <p:cxnSp>
          <p:nvCxnSpPr>
            <p:cNvPr id="10" name="Straight Connector 9">
              <a:extLst>
                <a:ext uri="{FF2B5EF4-FFF2-40B4-BE49-F238E27FC236}">
                  <a16:creationId xmlns:a16="http://schemas.microsoft.com/office/drawing/2014/main" id="{AF476B7D-B9DF-4B86-A628-B68ABCC77F58}"/>
                </a:ext>
              </a:extLst>
            </p:cNvPr>
            <p:cNvCxnSpPr>
              <a:cxnSpLocks/>
            </p:cNvCxnSpPr>
            <p:nvPr/>
          </p:nvCxnSpPr>
          <p:spPr>
            <a:xfrm>
              <a:off x="208718" y="3694386"/>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0AD103E7-9343-4B06-BB02-AEA90CCADBA4}"/>
              </a:ext>
            </a:extLst>
          </p:cNvPr>
          <p:cNvGrpSpPr/>
          <p:nvPr/>
        </p:nvGrpSpPr>
        <p:grpSpPr>
          <a:xfrm>
            <a:off x="152394" y="6247030"/>
            <a:ext cx="3674417" cy="2970044"/>
            <a:chOff x="152400" y="3217333"/>
            <a:chExt cx="3456002" cy="2970044"/>
          </a:xfrm>
        </p:grpSpPr>
        <p:sp>
          <p:nvSpPr>
            <p:cNvPr id="66" name="TextBox 65">
              <a:extLst>
                <a:ext uri="{FF2B5EF4-FFF2-40B4-BE49-F238E27FC236}">
                  <a16:creationId xmlns:a16="http://schemas.microsoft.com/office/drawing/2014/main" id="{99A55AC2-89C8-4805-BAC4-0D04F7F72155}"/>
                </a:ext>
              </a:extLst>
            </p:cNvPr>
            <p:cNvSpPr txBox="1"/>
            <p:nvPr/>
          </p:nvSpPr>
          <p:spPr>
            <a:xfrm>
              <a:off x="152400" y="3217333"/>
              <a:ext cx="3456002" cy="2970044"/>
            </a:xfrm>
            <a:prstGeom prst="rect">
              <a:avLst/>
            </a:prstGeom>
            <a:noFill/>
          </p:spPr>
          <p:txBody>
            <a:bodyPr wrap="square" rtlCol="0">
              <a:spAutoFit/>
            </a:bodyPr>
            <a:lstStyle/>
            <a:p>
              <a:r>
                <a:rPr lang="en-NZ" sz="1400" b="1" dirty="0"/>
                <a:t>Chardonnay</a:t>
              </a:r>
            </a:p>
            <a:p>
              <a:endParaRPr lang="en-NZ" sz="600" b="1" dirty="0"/>
            </a:p>
            <a:p>
              <a:endParaRPr lang="en-NZ" sz="400" b="1" dirty="0"/>
            </a:p>
            <a:p>
              <a:r>
                <a:rPr lang="en-NZ" sz="1000" b="1" dirty="0" err="1"/>
                <a:t>Čuvar</a:t>
              </a:r>
              <a:r>
                <a:rPr lang="en-NZ" sz="1000" b="1" dirty="0"/>
                <a:t> Iris Chardonnay</a:t>
              </a:r>
            </a:p>
            <a:p>
              <a:r>
                <a:rPr lang="en-NZ" sz="1000" b="1" i="1" dirty="0"/>
                <a:t>Hawke’s Bay 2024                    </a:t>
              </a:r>
              <a:r>
                <a:rPr lang="en-NZ" sz="700" b="1" i="1" dirty="0"/>
                <a:t>  </a:t>
              </a:r>
              <a:r>
                <a:rPr lang="en-NZ" sz="600" b="1" i="1" dirty="0"/>
                <a:t> </a:t>
              </a:r>
              <a:r>
                <a:rPr lang="en-NZ" sz="1000" b="1" dirty="0"/>
                <a:t>18/85</a:t>
              </a:r>
            </a:p>
            <a:p>
              <a:endParaRPr lang="en-NZ" sz="800" b="1" dirty="0"/>
            </a:p>
            <a:p>
              <a:r>
                <a:rPr lang="en-NZ" sz="1000" b="1" dirty="0"/>
                <a:t>Neudorf “</a:t>
              </a:r>
              <a:r>
                <a:rPr lang="en-NZ" sz="1000" b="1" dirty="0" err="1"/>
                <a:t>Tiritiri</a:t>
              </a:r>
              <a:r>
                <a:rPr lang="en-NZ" sz="1000" b="1" dirty="0"/>
                <a:t>” Chardonnay,</a:t>
              </a:r>
            </a:p>
            <a:p>
              <a:r>
                <a:rPr lang="en-NZ" sz="1000" b="1" i="1" dirty="0"/>
                <a:t>Nelson 2024                         </a:t>
              </a:r>
              <a:r>
                <a:rPr lang="en-NZ" sz="700" b="1" i="1" dirty="0"/>
                <a:t>   </a:t>
              </a:r>
              <a:r>
                <a:rPr lang="en-NZ" sz="1000" b="1" dirty="0"/>
                <a:t>20/91</a:t>
              </a:r>
              <a:endParaRPr lang="en-NZ" sz="1000" b="1" i="1" dirty="0"/>
            </a:p>
            <a:p>
              <a:endParaRPr lang="en-NZ" sz="800" b="1" dirty="0"/>
            </a:p>
            <a:p>
              <a:r>
                <a:rPr lang="en-NZ" sz="1000" b="1" dirty="0"/>
                <a:t>Tipping Point “Working Bee”</a:t>
              </a:r>
            </a:p>
            <a:p>
              <a:r>
                <a:rPr lang="en-NZ" sz="1000" b="1" dirty="0"/>
                <a:t>Chardonnay, </a:t>
              </a:r>
              <a:r>
                <a:rPr lang="en-NZ" sz="1000" b="1" i="1" dirty="0"/>
                <a:t>Hawke’s Bay 2023</a:t>
              </a:r>
              <a:r>
                <a:rPr lang="en-NZ" sz="1000" b="1" dirty="0"/>
                <a:t>             70</a:t>
              </a:r>
            </a:p>
            <a:p>
              <a:endParaRPr lang="en-NZ" sz="1000" b="1" dirty="0"/>
            </a:p>
            <a:p>
              <a:r>
                <a:rPr lang="en-NZ" sz="1000" b="1" dirty="0"/>
                <a:t>Wet Jacket Chardonnay,</a:t>
              </a:r>
            </a:p>
            <a:p>
              <a:r>
                <a:rPr lang="en-NZ" sz="1000" b="1" i="1" dirty="0"/>
                <a:t>Central Otago 2024</a:t>
              </a:r>
              <a:r>
                <a:rPr lang="en-NZ" sz="1000" b="1" dirty="0"/>
                <a:t>                       90</a:t>
              </a:r>
              <a:endParaRPr lang="en-NZ" sz="1000" b="1" i="1" dirty="0"/>
            </a:p>
            <a:p>
              <a:endParaRPr lang="en-NZ" sz="800" b="1" dirty="0"/>
            </a:p>
            <a:p>
              <a:r>
                <a:rPr lang="en-NZ" sz="1000" b="1" dirty="0"/>
                <a:t>Tony </a:t>
              </a:r>
              <a:r>
                <a:rPr lang="en-NZ" sz="1000" b="1" dirty="0" err="1"/>
                <a:t>Bish</a:t>
              </a:r>
              <a:r>
                <a:rPr lang="en-NZ" sz="1000" b="1" dirty="0"/>
                <a:t> “Heartwood” Chardonnay,</a:t>
              </a:r>
            </a:p>
            <a:p>
              <a:r>
                <a:rPr lang="en-NZ" sz="1000" b="1" i="1" dirty="0"/>
                <a:t>Hawke’s Bay 2024                        </a:t>
              </a:r>
              <a:r>
                <a:rPr lang="en-NZ" sz="1000" b="1" dirty="0"/>
                <a:t>115</a:t>
              </a:r>
              <a:endParaRPr lang="en-NZ" sz="1000" b="1" i="1" dirty="0"/>
            </a:p>
            <a:p>
              <a:endParaRPr lang="en-NZ" sz="800" b="1" dirty="0"/>
            </a:p>
            <a:p>
              <a:r>
                <a:rPr lang="en-NZ" sz="1000" b="1" dirty="0"/>
                <a:t>Robert Mondavi Chardonnay,</a:t>
              </a:r>
            </a:p>
            <a:p>
              <a:r>
                <a:rPr lang="en-NZ" sz="1000" b="1" i="1" dirty="0"/>
                <a:t>Napa Valley 2018                        </a:t>
              </a:r>
              <a:r>
                <a:rPr lang="en-NZ" sz="1000" b="1" dirty="0"/>
                <a:t>160</a:t>
              </a:r>
              <a:endParaRPr lang="en-NZ" sz="1000" b="1" i="1" dirty="0"/>
            </a:p>
          </p:txBody>
        </p:sp>
        <p:cxnSp>
          <p:nvCxnSpPr>
            <p:cNvPr id="67" name="Straight Connector 66">
              <a:extLst>
                <a:ext uri="{FF2B5EF4-FFF2-40B4-BE49-F238E27FC236}">
                  <a16:creationId xmlns:a16="http://schemas.microsoft.com/office/drawing/2014/main" id="{00489A86-EA8A-4D28-9400-6C3475381FC6}"/>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D681D202-BA9D-496C-9F36-59C5C944BAB7}"/>
              </a:ext>
            </a:extLst>
          </p:cNvPr>
          <p:cNvGrpSpPr/>
          <p:nvPr/>
        </p:nvGrpSpPr>
        <p:grpSpPr>
          <a:xfrm>
            <a:off x="3771497" y="8686474"/>
            <a:ext cx="3591830" cy="1661993"/>
            <a:chOff x="152400" y="3217333"/>
            <a:chExt cx="3456002" cy="1661993"/>
          </a:xfrm>
        </p:grpSpPr>
        <p:sp>
          <p:nvSpPr>
            <p:cNvPr id="69" name="TextBox 68">
              <a:extLst>
                <a:ext uri="{FF2B5EF4-FFF2-40B4-BE49-F238E27FC236}">
                  <a16:creationId xmlns:a16="http://schemas.microsoft.com/office/drawing/2014/main" id="{2C33A9FF-81A2-4F97-A4BF-6247249C061E}"/>
                </a:ext>
              </a:extLst>
            </p:cNvPr>
            <p:cNvSpPr txBox="1"/>
            <p:nvPr/>
          </p:nvSpPr>
          <p:spPr>
            <a:xfrm>
              <a:off x="152400" y="3217333"/>
              <a:ext cx="3456002" cy="1661993"/>
            </a:xfrm>
            <a:prstGeom prst="rect">
              <a:avLst/>
            </a:prstGeom>
            <a:noFill/>
          </p:spPr>
          <p:txBody>
            <a:bodyPr wrap="square" rtlCol="0">
              <a:spAutoFit/>
            </a:bodyPr>
            <a:lstStyle/>
            <a:p>
              <a:r>
                <a:rPr lang="en-NZ" sz="1400" b="1" dirty="0"/>
                <a:t>Sauvignon Blanc</a:t>
              </a:r>
            </a:p>
            <a:p>
              <a:endParaRPr lang="en-NZ" sz="600" b="1" dirty="0"/>
            </a:p>
            <a:p>
              <a:endParaRPr lang="en-NZ" sz="600" b="1" dirty="0"/>
            </a:p>
            <a:p>
              <a:r>
                <a:rPr lang="en-NZ" sz="1000" b="1" dirty="0"/>
                <a:t>Swiftsure Sauvignon Blanc,</a:t>
              </a:r>
            </a:p>
            <a:p>
              <a:r>
                <a:rPr lang="en-NZ" sz="1000" b="1" i="1" dirty="0"/>
                <a:t>Marlborough 2023</a:t>
              </a:r>
              <a:r>
                <a:rPr lang="en-NZ" sz="1000" b="1" dirty="0"/>
                <a:t>                     14/60</a:t>
              </a:r>
            </a:p>
            <a:p>
              <a:endParaRPr lang="en-NZ" sz="800" b="1" dirty="0"/>
            </a:p>
            <a:p>
              <a:r>
                <a:rPr lang="en-NZ" sz="1000" b="1" dirty="0"/>
                <a:t>Craggy Range “Te </a:t>
              </a:r>
              <a:r>
                <a:rPr lang="en-NZ" sz="1000" b="1" dirty="0" err="1"/>
                <a:t>Muna</a:t>
              </a:r>
              <a:r>
                <a:rPr lang="en-NZ" sz="1000" b="1" dirty="0"/>
                <a:t>” Sauvignon</a:t>
              </a:r>
            </a:p>
            <a:p>
              <a:r>
                <a:rPr lang="en-NZ" sz="1000" b="1" dirty="0"/>
                <a:t>Blanc, </a:t>
              </a:r>
              <a:r>
                <a:rPr lang="en-NZ" sz="1000" b="1" i="1" dirty="0"/>
                <a:t>Martinborough 2025            </a:t>
              </a:r>
              <a:r>
                <a:rPr lang="en-NZ" sz="1000" b="1" dirty="0"/>
                <a:t>19/85</a:t>
              </a:r>
            </a:p>
            <a:p>
              <a:endParaRPr lang="en-NZ" sz="800" b="1" dirty="0"/>
            </a:p>
            <a:p>
              <a:r>
                <a:rPr lang="en-NZ" sz="1000" b="1" dirty="0"/>
                <a:t>Dog Point Sauvignon Blanc,</a:t>
              </a:r>
            </a:p>
            <a:p>
              <a:r>
                <a:rPr lang="en-NZ" sz="1000" b="1" i="1" dirty="0"/>
                <a:t>Marlborough 2024                  </a:t>
              </a:r>
              <a:r>
                <a:rPr lang="en-NZ" sz="1000" b="1" dirty="0"/>
                <a:t>   21/95</a:t>
              </a:r>
            </a:p>
          </p:txBody>
        </p:sp>
        <p:cxnSp>
          <p:nvCxnSpPr>
            <p:cNvPr id="70" name="Straight Connector 69">
              <a:extLst>
                <a:ext uri="{FF2B5EF4-FFF2-40B4-BE49-F238E27FC236}">
                  <a16:creationId xmlns:a16="http://schemas.microsoft.com/office/drawing/2014/main" id="{66D91FC3-5480-4C46-B52E-E5CE0074D679}"/>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59C8C476-F7CD-434A-BF91-ACB6BF7722C4}"/>
              </a:ext>
            </a:extLst>
          </p:cNvPr>
          <p:cNvGrpSpPr/>
          <p:nvPr/>
        </p:nvGrpSpPr>
        <p:grpSpPr>
          <a:xfrm>
            <a:off x="3784606" y="3246612"/>
            <a:ext cx="3378194" cy="2787430"/>
            <a:chOff x="152400" y="3217333"/>
            <a:chExt cx="3456002" cy="2787430"/>
          </a:xfrm>
        </p:grpSpPr>
        <p:sp>
          <p:nvSpPr>
            <p:cNvPr id="74" name="TextBox 73">
              <a:extLst>
                <a:ext uri="{FF2B5EF4-FFF2-40B4-BE49-F238E27FC236}">
                  <a16:creationId xmlns:a16="http://schemas.microsoft.com/office/drawing/2014/main" id="{EDB5FCB9-0995-4A95-AE2C-7031812CE15D}"/>
                </a:ext>
              </a:extLst>
            </p:cNvPr>
            <p:cNvSpPr txBox="1"/>
            <p:nvPr/>
          </p:nvSpPr>
          <p:spPr>
            <a:xfrm>
              <a:off x="152400" y="3217333"/>
              <a:ext cx="3456002" cy="2787430"/>
            </a:xfrm>
            <a:prstGeom prst="rect">
              <a:avLst/>
            </a:prstGeom>
            <a:noFill/>
          </p:spPr>
          <p:txBody>
            <a:bodyPr wrap="square" rtlCol="0">
              <a:spAutoFit/>
            </a:bodyPr>
            <a:lstStyle/>
            <a:p>
              <a:r>
                <a:rPr lang="en-NZ" sz="1400" b="1" dirty="0"/>
                <a:t>Riesling &amp; Friends</a:t>
              </a:r>
            </a:p>
            <a:p>
              <a:endParaRPr lang="en-NZ" sz="600" b="1" dirty="0"/>
            </a:p>
            <a:p>
              <a:endParaRPr lang="en-NZ" sz="5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Chaffey Bros “D</a:t>
              </a:r>
              <a:r>
                <a:rPr lang="el-GR" sz="1000" b="1" i="0" spc="-30" dirty="0">
                  <a:solidFill>
                    <a:schemeClr val="tx1"/>
                  </a:solidFill>
                  <a:cs typeface="Courier New"/>
                </a:rPr>
                <a:t>ϋ</a:t>
              </a:r>
              <a:r>
                <a:rPr lang="en-NZ" sz="1000" b="1" i="0" spc="-30" dirty="0">
                  <a:solidFill>
                    <a:schemeClr val="tx1"/>
                  </a:solidFill>
                  <a:cs typeface="Courier New"/>
                </a:rPr>
                <a:t>fte Punkt” </a:t>
              </a:r>
              <a:br>
                <a:rPr lang="en-NZ" sz="1000" b="1" i="0" spc="-30" dirty="0">
                  <a:solidFill>
                    <a:schemeClr val="tx1"/>
                  </a:solidFill>
                  <a:cs typeface="Courier New"/>
                </a:rPr>
              </a:br>
              <a:r>
                <a:rPr lang="en-NZ" sz="1000" b="1" i="0" spc="-30" dirty="0">
                  <a:solidFill>
                    <a:schemeClr val="tx1"/>
                  </a:solidFill>
                  <a:cs typeface="Courier New"/>
                </a:rPr>
                <a:t>Field Blend, </a:t>
              </a:r>
              <a:r>
                <a:rPr lang="en-NZ" sz="1000" b="1" i="1" spc="-30" dirty="0">
                  <a:solidFill>
                    <a:schemeClr val="tx1"/>
                  </a:solidFill>
                  <a:cs typeface="Courier New"/>
                </a:rPr>
                <a:t>Eden Valley 2024         </a:t>
              </a:r>
              <a:r>
                <a:rPr lang="en-NZ" sz="700" b="1" i="1" spc="-30" dirty="0">
                  <a:solidFill>
                    <a:schemeClr val="tx1"/>
                  </a:solidFill>
                  <a:cs typeface="Courier New"/>
                </a:rPr>
                <a:t> </a:t>
              </a:r>
              <a:r>
                <a:rPr lang="en-NZ" sz="1000" b="1" spc="-30" dirty="0">
                  <a:solidFill>
                    <a:schemeClr val="tx1"/>
                  </a:solidFill>
                  <a:cs typeface="Courier New"/>
                </a:rPr>
                <a:t>17/75</a:t>
              </a:r>
              <a:endParaRPr lang="en-NZ" sz="1000" b="1" i="1" spc="-30" dirty="0">
                <a:solidFill>
                  <a:schemeClr val="tx1"/>
                </a:solidFill>
                <a:cs typeface="Courier New"/>
              </a:endParaRPr>
            </a:p>
            <a:p>
              <a:pPr>
                <a:lnSpc>
                  <a:spcPct val="110000"/>
                </a:lnSpc>
              </a:pPr>
              <a:endParaRPr lang="en-NZ" sz="800" b="1" dirty="0"/>
            </a:p>
            <a:p>
              <a:pPr>
                <a:lnSpc>
                  <a:spcPct val="110000"/>
                </a:lnSpc>
              </a:pPr>
              <a:r>
                <a:rPr lang="en-NZ" sz="1000" b="1" i="0" spc="-30" dirty="0">
                  <a:solidFill>
                    <a:schemeClr val="tx1"/>
                  </a:solidFill>
                  <a:cs typeface="Courier New"/>
                </a:rPr>
                <a:t>Te Kano “Life” Blanc de Noir,</a:t>
              </a:r>
            </a:p>
            <a:p>
              <a:pPr>
                <a:lnSpc>
                  <a:spcPct val="110000"/>
                </a:lnSpc>
              </a:pPr>
              <a:r>
                <a:rPr lang="en-NZ" sz="1000" b="1" i="1" spc="-30" dirty="0">
                  <a:solidFill>
                    <a:schemeClr val="tx1"/>
                  </a:solidFill>
                  <a:cs typeface="Courier New"/>
                </a:rPr>
                <a:t>Central Otago 2023                    </a:t>
              </a:r>
              <a:r>
                <a:rPr lang="en-NZ" sz="700" b="1" i="1" spc="-30" dirty="0">
                  <a:solidFill>
                    <a:schemeClr val="tx1"/>
                  </a:solidFill>
                  <a:cs typeface="Courier New"/>
                </a:rPr>
                <a:t> </a:t>
              </a:r>
              <a:r>
                <a:rPr lang="en-NZ" sz="1000" b="1" spc="-30" dirty="0">
                  <a:solidFill>
                    <a:schemeClr val="tx1"/>
                  </a:solidFill>
                  <a:cs typeface="Courier New"/>
                </a:rPr>
                <a:t>20/91</a:t>
              </a:r>
            </a:p>
            <a:p>
              <a:pPr>
                <a:lnSpc>
                  <a:spcPct val="110000"/>
                </a:lnSpc>
              </a:pPr>
              <a:endParaRPr lang="en-NZ" sz="800" b="1" i="1" spc="-30" dirty="0">
                <a:cs typeface="Courier New"/>
              </a:endParaRPr>
            </a:p>
            <a:p>
              <a:pPr>
                <a:lnSpc>
                  <a:spcPct val="110000"/>
                </a:lnSpc>
              </a:pPr>
              <a:r>
                <a:rPr lang="en-NZ" sz="1000" b="1" spc="-30" dirty="0">
                  <a:solidFill>
                    <a:schemeClr val="tx1"/>
                  </a:solidFill>
                  <a:cs typeface="Courier New"/>
                </a:rPr>
                <a:t>Laurette Picpoul de Pinet,</a:t>
              </a:r>
            </a:p>
            <a:p>
              <a:pPr>
                <a:lnSpc>
                  <a:spcPct val="110000"/>
                </a:lnSpc>
              </a:pPr>
              <a:r>
                <a:rPr lang="en-NZ" sz="1000" b="1" i="1" spc="-30" dirty="0">
                  <a:cs typeface="Courier New"/>
                </a:rPr>
                <a:t>Languedoc 2024                      </a:t>
              </a:r>
              <a:r>
                <a:rPr lang="en-NZ" sz="900" b="1" i="1" spc="-30" dirty="0">
                  <a:cs typeface="Courier New"/>
                </a:rPr>
                <a:t>  </a:t>
              </a:r>
              <a:r>
                <a:rPr lang="en-NZ" sz="1000" b="1" spc="-30" dirty="0">
                  <a:cs typeface="Courier New"/>
                </a:rPr>
                <a:t>21/100</a:t>
              </a:r>
              <a:endParaRPr lang="en-NZ" sz="1000" b="1" i="1" spc="-30" dirty="0">
                <a:solidFill>
                  <a:schemeClr val="tx1"/>
                </a:solidFill>
                <a:cs typeface="Courier New"/>
              </a:endParaRPr>
            </a:p>
            <a:p>
              <a:pPr>
                <a:lnSpc>
                  <a:spcPct val="110000"/>
                </a:lnSpc>
              </a:pPr>
              <a:endParaRPr lang="en-NZ" sz="800" b="1" dirty="0"/>
            </a:p>
            <a:p>
              <a:pPr>
                <a:lnSpc>
                  <a:spcPct val="110000"/>
                </a:lnSpc>
              </a:pPr>
              <a:r>
                <a:rPr lang="en-NZ" sz="1000" b="1" i="0" spc="-25" dirty="0" err="1">
                  <a:solidFill>
                    <a:schemeClr val="tx1"/>
                  </a:solidFill>
                  <a:cs typeface="Courier New"/>
                </a:rPr>
                <a:t>Millton</a:t>
              </a:r>
              <a:r>
                <a:rPr lang="en-NZ" sz="1000" b="1" i="0" spc="-25" dirty="0">
                  <a:solidFill>
                    <a:schemeClr val="tx1"/>
                  </a:solidFill>
                  <a:cs typeface="Courier New"/>
                </a:rPr>
                <a:t> “Riverpoint Vineyard” </a:t>
              </a:r>
            </a:p>
            <a:p>
              <a:pPr>
                <a:lnSpc>
                  <a:spcPct val="110000"/>
                </a:lnSpc>
              </a:pPr>
              <a:r>
                <a:rPr lang="en-NZ" sz="1000" b="1" i="0" spc="-25" dirty="0">
                  <a:solidFill>
                    <a:schemeClr val="tx1"/>
                  </a:solidFill>
                  <a:cs typeface="Courier New"/>
                </a:rPr>
                <a:t>Viognier, </a:t>
              </a:r>
              <a:r>
                <a:rPr lang="en-NZ" sz="1000" b="1" i="1" spc="-25" dirty="0">
                  <a:solidFill>
                    <a:schemeClr val="tx1"/>
                  </a:solidFill>
                  <a:cs typeface="Courier New"/>
                </a:rPr>
                <a:t>Gisborne 2021                </a:t>
              </a:r>
              <a:r>
                <a:rPr lang="en-NZ" sz="700" b="1" i="1" spc="-25" dirty="0">
                  <a:solidFill>
                    <a:schemeClr val="tx1"/>
                  </a:solidFill>
                  <a:cs typeface="Courier New"/>
                </a:rPr>
                <a:t>  </a:t>
              </a:r>
              <a:r>
                <a:rPr lang="en-NZ" sz="1000" b="1" i="1" spc="-25" dirty="0">
                  <a:solidFill>
                    <a:schemeClr val="tx1"/>
                  </a:solidFill>
                  <a:cs typeface="Courier New"/>
                </a:rPr>
                <a:t> </a:t>
              </a:r>
              <a:r>
                <a:rPr lang="en-NZ" sz="1000" b="1" spc="-25" dirty="0">
                  <a:solidFill>
                    <a:schemeClr val="tx1"/>
                  </a:solidFill>
                  <a:cs typeface="Courier New"/>
                </a:rPr>
                <a:t>80</a:t>
              </a:r>
            </a:p>
            <a:p>
              <a:pPr>
                <a:lnSpc>
                  <a:spcPct val="110000"/>
                </a:lnSpc>
              </a:pPr>
              <a:endParaRPr lang="en-NZ" sz="800" b="1" dirty="0"/>
            </a:p>
            <a:p>
              <a:pPr>
                <a:lnSpc>
                  <a:spcPct val="110000"/>
                </a:lnSpc>
              </a:pPr>
              <a:r>
                <a:rPr lang="en-NZ" sz="1000" b="1" i="0" spc="-25" dirty="0">
                  <a:solidFill>
                    <a:schemeClr val="tx1"/>
                  </a:solidFill>
                  <a:cs typeface="Courier New"/>
                </a:rPr>
                <a:t>Prophet’s Rock Dry Riesling,</a:t>
              </a:r>
            </a:p>
            <a:p>
              <a:pPr>
                <a:lnSpc>
                  <a:spcPct val="110000"/>
                </a:lnSpc>
              </a:pPr>
              <a:r>
                <a:rPr lang="en-NZ" sz="1000" b="1" i="1" spc="-25" dirty="0">
                  <a:solidFill>
                    <a:schemeClr val="tx1"/>
                  </a:solidFill>
                  <a:cs typeface="Courier New"/>
                </a:rPr>
                <a:t>Central Otago 2020                      </a:t>
              </a:r>
              <a:r>
                <a:rPr lang="en-NZ" sz="500" b="1" i="1" spc="-25" dirty="0">
                  <a:solidFill>
                    <a:schemeClr val="tx1"/>
                  </a:solidFill>
                  <a:cs typeface="Courier New"/>
                </a:rPr>
                <a:t> </a:t>
              </a:r>
              <a:r>
                <a:rPr lang="en-NZ" sz="1000" b="1" spc="-25" dirty="0">
                  <a:solidFill>
                    <a:schemeClr val="tx1"/>
                  </a:solidFill>
                  <a:cs typeface="Courier New"/>
                </a:rPr>
                <a:t>100</a:t>
              </a:r>
            </a:p>
          </p:txBody>
        </p:sp>
        <p:cxnSp>
          <p:nvCxnSpPr>
            <p:cNvPr id="75" name="Straight Connector 74">
              <a:extLst>
                <a:ext uri="{FF2B5EF4-FFF2-40B4-BE49-F238E27FC236}">
                  <a16:creationId xmlns:a16="http://schemas.microsoft.com/office/drawing/2014/main" id="{2C11FCAE-DC3C-4EFB-AF16-0C1E678B0CAC}"/>
                </a:ext>
              </a:extLst>
            </p:cNvPr>
            <p:cNvCxnSpPr>
              <a:cxnSpLocks/>
            </p:cNvCxnSpPr>
            <p:nvPr/>
          </p:nvCxnSpPr>
          <p:spPr>
            <a:xfrm>
              <a:off x="208718" y="3482717"/>
              <a:ext cx="32779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9E2AC4F3-9601-4734-A1BD-6165FE0D4D63}"/>
              </a:ext>
            </a:extLst>
          </p:cNvPr>
          <p:cNvGrpSpPr/>
          <p:nvPr/>
        </p:nvGrpSpPr>
        <p:grpSpPr>
          <a:xfrm>
            <a:off x="3784605" y="5947753"/>
            <a:ext cx="3378194" cy="2804935"/>
            <a:chOff x="152400" y="3217333"/>
            <a:chExt cx="3456002" cy="2804935"/>
          </a:xfrm>
        </p:grpSpPr>
        <p:sp>
          <p:nvSpPr>
            <p:cNvPr id="77" name="TextBox 76">
              <a:extLst>
                <a:ext uri="{FF2B5EF4-FFF2-40B4-BE49-F238E27FC236}">
                  <a16:creationId xmlns:a16="http://schemas.microsoft.com/office/drawing/2014/main" id="{2482E0FC-4E21-4206-B995-0B5E7CFDE89A}"/>
                </a:ext>
              </a:extLst>
            </p:cNvPr>
            <p:cNvSpPr txBox="1"/>
            <p:nvPr/>
          </p:nvSpPr>
          <p:spPr>
            <a:xfrm>
              <a:off x="152400" y="3217333"/>
              <a:ext cx="3456002" cy="2804935"/>
            </a:xfrm>
            <a:prstGeom prst="rect">
              <a:avLst/>
            </a:prstGeom>
            <a:noFill/>
          </p:spPr>
          <p:txBody>
            <a:bodyPr wrap="square" rtlCol="0">
              <a:spAutoFit/>
            </a:bodyPr>
            <a:lstStyle/>
            <a:p>
              <a:r>
                <a:rPr lang="en-NZ" sz="1400" b="1" dirty="0"/>
                <a:t>Something Pink</a:t>
              </a:r>
            </a:p>
            <a:p>
              <a:endParaRPr lang="en-NZ" sz="600" b="1" dirty="0"/>
            </a:p>
            <a:p>
              <a:endParaRPr lang="en-NZ" sz="500" b="1" dirty="0"/>
            </a:p>
            <a:p>
              <a:pPr defTabSz="534604">
                <a:lnSpc>
                  <a:spcPct val="110000"/>
                </a:lnSpc>
                <a:defRPr/>
              </a:pPr>
              <a:r>
                <a:rPr lang="en-NZ" sz="1000" b="1" i="0" spc="-30" dirty="0">
                  <a:solidFill>
                    <a:schemeClr val="tx1"/>
                  </a:solidFill>
                  <a:cs typeface="Courier New"/>
                </a:rPr>
                <a:t>La Petite Laurette du Midi Rosé,</a:t>
              </a:r>
            </a:p>
            <a:p>
              <a:pPr defTabSz="534604">
                <a:lnSpc>
                  <a:spcPct val="110000"/>
                </a:lnSpc>
                <a:defRPr/>
              </a:pPr>
              <a:r>
                <a:rPr lang="en-NZ" sz="1000" b="1" i="1" spc="-30" dirty="0" err="1">
                  <a:solidFill>
                    <a:schemeClr val="tx1"/>
                  </a:solidFill>
                  <a:cs typeface="Courier New"/>
                </a:rPr>
                <a:t>Occitanie</a:t>
              </a:r>
              <a:r>
                <a:rPr lang="en-NZ" sz="1000" b="1" i="1" spc="-30" dirty="0">
                  <a:solidFill>
                    <a:schemeClr val="tx1"/>
                  </a:solidFill>
                  <a:cs typeface="Courier New"/>
                </a:rPr>
                <a:t> 2024                     </a:t>
              </a:r>
              <a:r>
                <a:rPr lang="en-NZ" sz="800" b="1" i="1" spc="-30" dirty="0">
                  <a:solidFill>
                    <a:schemeClr val="tx1"/>
                  </a:solidFill>
                  <a:cs typeface="Courier New"/>
                </a:rPr>
                <a:t>  </a:t>
              </a:r>
              <a:r>
                <a:rPr lang="en-NZ" sz="1000" b="1" spc="-30" dirty="0">
                  <a:solidFill>
                    <a:schemeClr val="tx1"/>
                  </a:solidFill>
                  <a:cs typeface="Courier New"/>
                </a:rPr>
                <a:t>17.5/75</a:t>
              </a:r>
              <a:endParaRPr lang="en-NZ" sz="1000" b="1" i="1" spc="-30" dirty="0">
                <a:solidFill>
                  <a:schemeClr val="tx1"/>
                </a:solidFill>
                <a:cs typeface="Courier New"/>
              </a:endParaRPr>
            </a:p>
            <a:p>
              <a:pPr>
                <a:lnSpc>
                  <a:spcPct val="110000"/>
                </a:lnSpc>
              </a:pPr>
              <a:endParaRPr lang="en-NZ" sz="8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Two Rivers “Isle of Beauty” Rosé, </a:t>
              </a:r>
              <a:r>
                <a:rPr lang="en-NZ" sz="1000" b="1" i="1" spc="-30" dirty="0">
                  <a:solidFill>
                    <a:schemeClr val="tx1"/>
                  </a:solidFill>
                  <a:cs typeface="Courier New"/>
                </a:rPr>
                <a:t>Marlborough 2025                     </a:t>
              </a:r>
              <a:r>
                <a:rPr lang="en-NZ" sz="900" b="1" i="1" spc="-30" dirty="0">
                  <a:solidFill>
                    <a:schemeClr val="tx1"/>
                  </a:solidFill>
                  <a:cs typeface="Courier New"/>
                </a:rPr>
                <a:t>  </a:t>
              </a:r>
              <a:r>
                <a:rPr lang="en-NZ" sz="1000" b="1" spc="-30" dirty="0">
                  <a:solidFill>
                    <a:schemeClr val="tx1"/>
                  </a:solidFill>
                  <a:cs typeface="Courier New"/>
                </a:rPr>
                <a:t>17/75</a:t>
              </a:r>
            </a:p>
            <a:p>
              <a:pPr>
                <a:lnSpc>
                  <a:spcPct val="110000"/>
                </a:lnSpc>
              </a:pPr>
              <a:endParaRPr lang="en-NZ" sz="800" b="1" spc="-30" dirty="0">
                <a:cs typeface="Courier New"/>
              </a:endParaRPr>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Tipping Point “The Beachcomber” </a:t>
              </a:r>
              <a:br>
                <a:rPr lang="en-NZ" sz="1000" b="1" i="0" spc="-30" dirty="0">
                  <a:solidFill>
                    <a:schemeClr val="tx1"/>
                  </a:solidFill>
                  <a:cs typeface="Courier New"/>
                </a:rPr>
              </a:br>
              <a:r>
                <a:rPr lang="en-NZ" sz="1000" b="1" i="0" spc="-30" dirty="0">
                  <a:solidFill>
                    <a:schemeClr val="tx1"/>
                  </a:solidFill>
                  <a:cs typeface="Courier New"/>
                </a:rPr>
                <a:t>Rosé, </a:t>
              </a:r>
              <a:r>
                <a:rPr lang="en-NZ" sz="1000" b="1" i="1" spc="-30" dirty="0">
                  <a:solidFill>
                    <a:schemeClr val="tx1"/>
                  </a:solidFill>
                  <a:cs typeface="Courier New"/>
                </a:rPr>
                <a:t>Hawkes Bay 2023</a:t>
              </a:r>
              <a:r>
                <a:rPr lang="en-NZ" sz="1000" b="1" spc="-30" dirty="0">
                  <a:solidFill>
                    <a:schemeClr val="tx1"/>
                  </a:solidFill>
                  <a:cs typeface="Courier New"/>
                </a:rPr>
                <a:t>                    </a:t>
              </a:r>
              <a:r>
                <a:rPr lang="en-NZ" sz="900" b="1" spc="-30" dirty="0">
                  <a:solidFill>
                    <a:schemeClr val="tx1"/>
                  </a:solidFill>
                  <a:cs typeface="Courier New"/>
                </a:rPr>
                <a:t> </a:t>
              </a:r>
              <a:r>
                <a:rPr lang="en-NZ" sz="1000" b="1" spc="-30" dirty="0">
                  <a:solidFill>
                    <a:schemeClr val="tx1"/>
                  </a:solidFill>
                  <a:cs typeface="Courier New"/>
                </a:rPr>
                <a:t>70</a:t>
              </a:r>
              <a:endParaRPr lang="en-NZ" sz="1000" b="1" i="1" spc="-30" dirty="0">
                <a:solidFill>
                  <a:schemeClr val="tx1"/>
                </a:solidFill>
                <a:cs typeface="Courier New"/>
              </a:endParaRPr>
            </a:p>
            <a:p>
              <a:pPr>
                <a:lnSpc>
                  <a:spcPct val="110000"/>
                </a:lnSpc>
              </a:pPr>
              <a:endParaRPr lang="en-NZ" sz="8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Gerard Bertrand “Cotés des Roses”, </a:t>
              </a:r>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1" spc="-30" dirty="0">
                  <a:solidFill>
                    <a:schemeClr val="tx1"/>
                  </a:solidFill>
                  <a:cs typeface="Courier New"/>
                </a:rPr>
                <a:t>Boutenac 2023                            </a:t>
              </a:r>
              <a:r>
                <a:rPr lang="en-NZ" sz="800" b="1" i="1" spc="-30" dirty="0">
                  <a:solidFill>
                    <a:schemeClr val="tx1"/>
                  </a:solidFill>
                  <a:cs typeface="Courier New"/>
                </a:rPr>
                <a:t> </a:t>
              </a:r>
              <a:r>
                <a:rPr lang="en-NZ" sz="1000" b="1" spc="-30" dirty="0">
                  <a:solidFill>
                    <a:schemeClr val="tx1"/>
                  </a:solidFill>
                  <a:cs typeface="Courier New"/>
                </a:rPr>
                <a:t>80</a:t>
              </a:r>
              <a:endParaRPr lang="en-NZ" sz="1000" b="1" i="1" spc="-30" dirty="0">
                <a:solidFill>
                  <a:schemeClr val="tx1"/>
                </a:solidFill>
                <a:cs typeface="Courier New"/>
              </a:endParaRPr>
            </a:p>
            <a:p>
              <a:pPr>
                <a:lnSpc>
                  <a:spcPct val="110000"/>
                </a:lnSpc>
              </a:pPr>
              <a:endParaRPr lang="en-NZ" sz="800" b="1" dirty="0"/>
            </a:p>
            <a:p>
              <a:pPr marL="0" marR="0" lvl="0" indent="0" algn="l" defTabSz="534604" rtl="0" eaLnBrk="1" fontAlgn="auto" latinLnBrk="0" hangingPunct="1">
                <a:lnSpc>
                  <a:spcPct val="110000"/>
                </a:lnSpc>
                <a:spcBef>
                  <a:spcPts val="0"/>
                </a:spcBef>
                <a:spcAft>
                  <a:spcPts val="0"/>
                </a:spcAft>
                <a:buClrTx/>
                <a:buSzTx/>
                <a:buFontTx/>
                <a:buNone/>
                <a:tabLst/>
                <a:defRPr/>
              </a:pPr>
              <a:r>
                <a:rPr lang="en-NZ" sz="1000" b="1" i="0" spc="-30" dirty="0">
                  <a:solidFill>
                    <a:schemeClr val="tx1"/>
                  </a:solidFill>
                  <a:cs typeface="Courier New"/>
                </a:rPr>
                <a:t>Greystone Rosé, </a:t>
              </a:r>
              <a:br>
                <a:rPr lang="en-NZ" sz="1000" b="1" i="0" spc="-30" dirty="0">
                  <a:solidFill>
                    <a:schemeClr val="tx1"/>
                  </a:solidFill>
                  <a:cs typeface="Courier New"/>
                </a:rPr>
              </a:br>
              <a:r>
                <a:rPr lang="en-NZ" sz="1000" b="1" i="1" spc="-30" dirty="0">
                  <a:solidFill>
                    <a:schemeClr val="tx1"/>
                  </a:solidFill>
                  <a:cs typeface="Courier New"/>
                </a:rPr>
                <a:t>North Canterbury 2024                    </a:t>
              </a:r>
              <a:r>
                <a:rPr lang="en-NZ" sz="900" b="1" i="1" spc="-30" dirty="0">
                  <a:solidFill>
                    <a:schemeClr val="tx1"/>
                  </a:solidFill>
                  <a:cs typeface="Courier New"/>
                </a:rPr>
                <a:t> </a:t>
              </a:r>
              <a:r>
                <a:rPr lang="en-NZ" sz="1000" b="1" spc="-30" dirty="0">
                  <a:solidFill>
                    <a:schemeClr val="tx1"/>
                  </a:solidFill>
                  <a:cs typeface="Courier New"/>
                </a:rPr>
                <a:t>85</a:t>
              </a:r>
              <a:endParaRPr lang="en-NZ" sz="1000" b="1" i="1" spc="-30" dirty="0">
                <a:solidFill>
                  <a:schemeClr val="tx1"/>
                </a:solidFill>
                <a:cs typeface="Courier New"/>
              </a:endParaRPr>
            </a:p>
          </p:txBody>
        </p:sp>
        <p:cxnSp>
          <p:nvCxnSpPr>
            <p:cNvPr id="78" name="Straight Connector 77">
              <a:extLst>
                <a:ext uri="{FF2B5EF4-FFF2-40B4-BE49-F238E27FC236}">
                  <a16:creationId xmlns:a16="http://schemas.microsoft.com/office/drawing/2014/main" id="{19D1C370-7EC3-4B89-9B77-D22B87CEC40A}"/>
                </a:ext>
              </a:extLst>
            </p:cNvPr>
            <p:cNvCxnSpPr>
              <a:cxnSpLocks/>
            </p:cNvCxnSpPr>
            <p:nvPr/>
          </p:nvCxnSpPr>
          <p:spPr>
            <a:xfrm>
              <a:off x="208718" y="3482717"/>
              <a:ext cx="327798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6E5B45DD-187F-462F-9593-C116A16D427B}"/>
              </a:ext>
            </a:extLst>
          </p:cNvPr>
          <p:cNvGrpSpPr/>
          <p:nvPr/>
        </p:nvGrpSpPr>
        <p:grpSpPr>
          <a:xfrm>
            <a:off x="160412" y="9136753"/>
            <a:ext cx="3674417" cy="1184940"/>
            <a:chOff x="152400" y="3217333"/>
            <a:chExt cx="3456002" cy="1184940"/>
          </a:xfrm>
        </p:grpSpPr>
        <p:sp>
          <p:nvSpPr>
            <p:cNvPr id="80" name="TextBox 79">
              <a:extLst>
                <a:ext uri="{FF2B5EF4-FFF2-40B4-BE49-F238E27FC236}">
                  <a16:creationId xmlns:a16="http://schemas.microsoft.com/office/drawing/2014/main" id="{0C0AD45C-2681-477D-9502-F9FEF7AC51C5}"/>
                </a:ext>
              </a:extLst>
            </p:cNvPr>
            <p:cNvSpPr txBox="1"/>
            <p:nvPr/>
          </p:nvSpPr>
          <p:spPr>
            <a:xfrm>
              <a:off x="152400" y="3217333"/>
              <a:ext cx="3456002" cy="1184940"/>
            </a:xfrm>
            <a:prstGeom prst="rect">
              <a:avLst/>
            </a:prstGeom>
            <a:noFill/>
          </p:spPr>
          <p:txBody>
            <a:bodyPr wrap="square" rtlCol="0">
              <a:spAutoFit/>
            </a:bodyPr>
            <a:lstStyle/>
            <a:p>
              <a:r>
                <a:rPr lang="en-NZ" sz="1400" b="1" dirty="0"/>
                <a:t>Pinot Gris</a:t>
              </a:r>
            </a:p>
            <a:p>
              <a:endParaRPr lang="en-NZ" sz="600" b="1" dirty="0"/>
            </a:p>
            <a:p>
              <a:endParaRPr lang="en-NZ" sz="4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a:solidFill>
                    <a:schemeClr val="tx1"/>
                  </a:solidFill>
                  <a:cs typeface="Courier New"/>
                </a:rPr>
                <a:t>Wet Jacket Pinot Gris,</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a:solidFill>
                    <a:schemeClr val="tx1"/>
                  </a:solidFill>
                  <a:cs typeface="Courier New"/>
                </a:rPr>
                <a:t>Central Otago 2025</a:t>
              </a:r>
              <a:r>
                <a:rPr lang="en-NZ" sz="1000" b="1" i="1" dirty="0"/>
                <a:t>                   </a:t>
              </a:r>
              <a:r>
                <a:rPr lang="en-NZ" sz="700" b="1" i="1" dirty="0"/>
                <a:t>  </a:t>
              </a:r>
              <a:r>
                <a:rPr lang="en-NZ" sz="600" b="1" i="1" dirty="0"/>
                <a:t> </a:t>
              </a:r>
              <a:r>
                <a:rPr lang="en-NZ" sz="1000" b="1" dirty="0"/>
                <a:t>18/85</a:t>
              </a:r>
            </a:p>
            <a:p>
              <a:endParaRPr lang="en-NZ" sz="600" b="1" dirty="0"/>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0" spc="-30" dirty="0" err="1">
                  <a:solidFill>
                    <a:schemeClr val="tx1"/>
                  </a:solidFill>
                  <a:cs typeface="Courier New"/>
                </a:rPr>
                <a:t>Kumeu</a:t>
              </a:r>
              <a:r>
                <a:rPr lang="en-NZ" sz="1000" b="1" i="0" spc="-30" dirty="0">
                  <a:solidFill>
                    <a:schemeClr val="tx1"/>
                  </a:solidFill>
                  <a:cs typeface="Courier New"/>
                </a:rPr>
                <a:t> River Estate Pinot Gris,</a:t>
              </a:r>
            </a:p>
            <a:p>
              <a:pPr marL="0" marR="0" lvl="0" indent="0" algn="l" defTabSz="534604" rtl="0" eaLnBrk="1" fontAlgn="auto" latinLnBrk="0" hangingPunct="1">
                <a:lnSpc>
                  <a:spcPct val="100000"/>
                </a:lnSpc>
                <a:spcBef>
                  <a:spcPts val="0"/>
                </a:spcBef>
                <a:spcAft>
                  <a:spcPts val="0"/>
                </a:spcAft>
                <a:buClrTx/>
                <a:buSzTx/>
                <a:buFontTx/>
                <a:buNone/>
                <a:tabLst/>
                <a:defRPr/>
              </a:pPr>
              <a:r>
                <a:rPr lang="en-NZ" sz="1000" b="1" i="1" spc="-30" dirty="0" err="1">
                  <a:solidFill>
                    <a:schemeClr val="tx1"/>
                  </a:solidFill>
                  <a:cs typeface="Courier New"/>
                </a:rPr>
                <a:t>Kumeu</a:t>
              </a:r>
              <a:r>
                <a:rPr lang="en-NZ" sz="1000" b="1" i="1" spc="-30" dirty="0">
                  <a:solidFill>
                    <a:schemeClr val="tx1"/>
                  </a:solidFill>
                  <a:cs typeface="Courier New"/>
                </a:rPr>
                <a:t> 2022                                </a:t>
              </a:r>
              <a:r>
                <a:rPr lang="en-NZ" sz="600" b="1" i="1" spc="-30" dirty="0">
                  <a:solidFill>
                    <a:schemeClr val="tx1"/>
                  </a:solidFill>
                  <a:cs typeface="Courier New"/>
                </a:rPr>
                <a:t>  </a:t>
              </a:r>
              <a:r>
                <a:rPr lang="en-NZ" sz="1000" b="1" spc="-30" dirty="0">
                  <a:solidFill>
                    <a:schemeClr val="tx1"/>
                  </a:solidFill>
                  <a:cs typeface="Courier New"/>
                </a:rPr>
                <a:t>75</a:t>
              </a:r>
              <a:endParaRPr lang="en-NZ" sz="1000" b="1" i="1" spc="-30" dirty="0">
                <a:solidFill>
                  <a:schemeClr val="tx1"/>
                </a:solidFill>
                <a:cs typeface="Courier New"/>
              </a:endParaRPr>
            </a:p>
          </p:txBody>
        </p:sp>
        <p:cxnSp>
          <p:nvCxnSpPr>
            <p:cNvPr id="81" name="Straight Connector 80">
              <a:extLst>
                <a:ext uri="{FF2B5EF4-FFF2-40B4-BE49-F238E27FC236}">
                  <a16:creationId xmlns:a16="http://schemas.microsoft.com/office/drawing/2014/main" id="{0610CA78-1069-4C14-96FF-6CE5332DAA14}"/>
                </a:ext>
              </a:extLst>
            </p:cNvPr>
            <p:cNvCxnSpPr>
              <a:cxnSpLocks/>
            </p:cNvCxnSpPr>
            <p:nvPr/>
          </p:nvCxnSpPr>
          <p:spPr>
            <a:xfrm>
              <a:off x="208718" y="3482717"/>
              <a:ext cx="3103551" cy="90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31694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pot Menu Fonts">
      <a:majorFont>
        <a:latin typeface="Copperplate Gothic Bold"/>
        <a:ea typeface=""/>
        <a:cs typeface=""/>
      </a:majorFont>
      <a:minorFont>
        <a:latin typeface="Courier New"/>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10.10 F&amp;B Depot Editable Menu" id="{BBB58AE8-B188-4341-95E2-748AEAF70411}" vid="{A1BCF122-6BBE-4581-BCDE-17A4E71764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3384EE3F208D4CA594BD5327EC68AC" ma:contentTypeVersion="22" ma:contentTypeDescription="Create a new document." ma:contentTypeScope="" ma:versionID="bc824b8f7913f5f1815177a3557c11b0">
  <xsd:schema xmlns:xsd="http://www.w3.org/2001/XMLSchema" xmlns:xs="http://www.w3.org/2001/XMLSchema" xmlns:p="http://schemas.microsoft.com/office/2006/metadata/properties" xmlns:ns1="http://schemas.microsoft.com/sharepoint/v3" xmlns:ns2="fed54341-3bd9-4588-93ad-a5db4b30baab" xmlns:ns3="cbae546f-b094-4483-b2ef-ceca5c7cca9c" targetNamespace="http://schemas.microsoft.com/office/2006/metadata/properties" ma:root="true" ma:fieldsID="a750a6fe62561291c5fddac2f16c842f" ns1:_="" ns2:_="" ns3:_="">
    <xsd:import namespace="http://schemas.microsoft.com/sharepoint/v3"/>
    <xsd:import namespace="fed54341-3bd9-4588-93ad-a5db4b30baab"/>
    <xsd:import namespace="cbae546f-b094-4483-b2ef-ceca5c7cca9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LengthInSeconds" minOccurs="0"/>
                <xsd:element ref="ns3:SharedWithUsers" minOccurs="0"/>
                <xsd:element ref="ns3:SharedWithDetails" minOccurs="0"/>
                <xsd:element ref="ns2:Activity" minOccurs="0"/>
                <xsd:element ref="ns2:timesent" minOccurs="0"/>
                <xsd:element ref="ns2:sharedconfirmation"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d54341-3bd9-4588-93ad-a5db4b30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0ba6edc-e9cf-48c7-8d39-e5b62a4941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Activity" ma:index="24" nillable="true" ma:displayName="Activity" ma:format="DateTime" ma:internalName="Activity">
      <xsd:simpleType>
        <xsd:restriction base="dms:DateTime"/>
      </xsd:simpleType>
    </xsd:element>
    <xsd:element name="timesent" ma:index="25" nillable="true" ma:displayName="date sent" ma:format="DateTime" ma:internalName="timesent">
      <xsd:simpleType>
        <xsd:restriction base="dms:DateTime"/>
      </xsd:simpleType>
    </xsd:element>
    <xsd:element name="sharedconfirmation" ma:index="26" nillable="true" ma:displayName="shared confirmation" ma:format="Dropdown" ma:internalName="sharedconfirmation">
      <xsd:simpleType>
        <xsd:restriction base="dms:Note">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e546f-b094-4483-b2ef-ceca5c7cca9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25ebec8-5d59-43f6-b39a-2321b7eca7b8}" ma:internalName="TaxCatchAll" ma:showField="CatchAllData" ma:web="cbae546f-b094-4483-b2ef-ceca5c7cca9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ed54341-3bd9-4588-93ad-a5db4b30baa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confirmation xmlns="fed54341-3bd9-4588-93ad-a5db4b30baab" xsi:nil="true"/>
    <TaxCatchAll xmlns="cbae546f-b094-4483-b2ef-ceca5c7cca9c" xsi:nil="true"/>
    <Activity xmlns="fed54341-3bd9-4588-93ad-a5db4b30baab" xsi:nil="true"/>
    <timesent xmlns="fed54341-3bd9-4588-93ad-a5db4b30baa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B68078-07DD-4217-840C-AC4C3A4A18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ed54341-3bd9-4588-93ad-a5db4b30baab"/>
    <ds:schemaRef ds:uri="cbae546f-b094-4483-b2ef-ceca5c7cca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61B41E-5C85-45BF-9A15-5168D842C632}">
  <ds:schemaRefs>
    <ds:schemaRef ds:uri="cbae546f-b094-4483-b2ef-ceca5c7cca9c"/>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purl.org/dc/dcmitype/"/>
    <ds:schemaRef ds:uri="fed54341-3bd9-4588-93ad-a5db4b30baab"/>
    <ds:schemaRef ds:uri="http://schemas.microsoft.com/office/2006/documentManagement/types"/>
    <ds:schemaRef ds:uri="http://schemas.microsoft.com/sharepoint/v3"/>
    <ds:schemaRef ds:uri="http://www.w3.org/XML/1998/namespace"/>
    <ds:schemaRef ds:uri="http://purl.org/dc/elements/1.1/"/>
  </ds:schemaRefs>
</ds:datastoreItem>
</file>

<file path=customXml/itemProps3.xml><?xml version="1.0" encoding="utf-8"?>
<ds:datastoreItem xmlns:ds="http://schemas.openxmlformats.org/officeDocument/2006/customXml" ds:itemID="{93DEBB10-76BE-4AEF-820F-6501F74B85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F&amp;B+Depot+Editable+Menu_template (1)</Template>
  <TotalTime>10130</TotalTime>
  <Words>1441</Words>
  <Application>Microsoft Office PowerPoint</Application>
  <PresentationFormat>Custom</PresentationFormat>
  <Paragraphs>376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Stencil</vt:lpstr>
      <vt:lpstr>Courier New</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Brennen Clyke</dc:creator>
  <cp:lastModifiedBy>Simi Alwar</cp:lastModifiedBy>
  <cp:revision>191</cp:revision>
  <cp:lastPrinted>2026-03-07T10:08:00Z</cp:lastPrinted>
  <dcterms:created xsi:type="dcterms:W3CDTF">2022-10-13T02:05:25Z</dcterms:created>
  <dcterms:modified xsi:type="dcterms:W3CDTF">2026-09-01T10:31:32Z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0x010100D03384EE3F208D4CA594BD5327EC68AC</vt:lpwstr>
  </property>
</Properties>
</file>